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2" r:id="rId2"/>
  </p:sldMasterIdLst>
  <p:notesMasterIdLst>
    <p:notesMasterId r:id="rId18"/>
  </p:notesMasterIdLst>
  <p:handoutMasterIdLst>
    <p:handoutMasterId r:id="rId19"/>
  </p:handoutMasterIdLst>
  <p:sldIdLst>
    <p:sldId id="272" r:id="rId3"/>
    <p:sldId id="274" r:id="rId4"/>
    <p:sldId id="361" r:id="rId5"/>
    <p:sldId id="336" r:id="rId6"/>
    <p:sldId id="356" r:id="rId7"/>
    <p:sldId id="357" r:id="rId8"/>
    <p:sldId id="358" r:id="rId9"/>
    <p:sldId id="355" r:id="rId10"/>
    <p:sldId id="359" r:id="rId11"/>
    <p:sldId id="306" r:id="rId12"/>
    <p:sldId id="360" r:id="rId13"/>
    <p:sldId id="307" r:id="rId14"/>
    <p:sldId id="363" r:id="rId15"/>
    <p:sldId id="362" r:id="rId16"/>
    <p:sldId id="364" r:id="rId17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72"/>
            <p14:sldId id="274"/>
            <p14:sldId id="361"/>
            <p14:sldId id="336"/>
            <p14:sldId id="356"/>
            <p14:sldId id="357"/>
            <p14:sldId id="358"/>
            <p14:sldId id="355"/>
            <p14:sldId id="359"/>
            <p14:sldId id="306"/>
            <p14:sldId id="360"/>
            <p14:sldId id="307"/>
            <p14:sldId id="363"/>
            <p14:sldId id="362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4B93E-111D-4696-9416-B1C6CC20E5B3}" v="12" dt="2025-02-20T15:58:52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1842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08025"/>
            <a:ext cx="2732087" cy="2051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48345" y="708212"/>
            <a:ext cx="4217464" cy="5605147"/>
          </a:xfrm>
          <a:prstGeom prst="rect">
            <a:avLst/>
          </a:prstGeom>
        </p:spPr>
        <p:txBody>
          <a:bodyPr vert="horz" lIns="93324" tIns="46662" rIns="93324" bIns="46662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3031" y="4565535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3031" y="4908738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3031" y="5264575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3031" y="4206428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3031" y="5611048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3031" y="3859955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031" y="3161511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031" y="3504118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031" y="5966885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3031" y="6313358"/>
            <a:ext cx="34909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1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6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1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6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9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7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9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9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6" y="162378"/>
            <a:ext cx="5266122" cy="1418711"/>
          </a:xfrm>
          <a:ln>
            <a:noFill/>
          </a:ln>
        </p:spPr>
        <p:txBody>
          <a:bodyPr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 descr="Type your alt text here in the description field.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t"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363461"/>
            <a:ext cx="6291343" cy="743000"/>
          </a:xfrm>
          <a:effectLst/>
        </p:spPr>
        <p:txBody>
          <a:bodyPr anchor="t"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 descr="Type your alt text here in the description field.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16" y="135165"/>
            <a:ext cx="5115201" cy="1480980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7" y="493486"/>
            <a:ext cx="7254722" cy="1325563"/>
          </a:xfrm>
        </p:spPr>
        <p:txBody>
          <a:bodyPr anchor="t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 descr="Type your alt text here in the description field."/>
          <p:cNvSpPr>
            <a:spLocks noGrp="1"/>
          </p:cNvSpPr>
          <p:nvPr>
            <p:ph type="chart" sz="quarter" idx="13"/>
          </p:nvPr>
        </p:nvSpPr>
        <p:spPr>
          <a:xfrm>
            <a:off x="1195313" y="493486"/>
            <a:ext cx="7254721" cy="573269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85072" y="215794"/>
            <a:ext cx="7130278" cy="1204792"/>
          </a:xfrm>
        </p:spPr>
        <p:txBody>
          <a:bodyPr anchor="t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 descr="Type your alt text here in the description field.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 anchor="t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2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6" y="185057"/>
            <a:ext cx="5266122" cy="1418711"/>
          </a:xfrm>
          <a:ln>
            <a:noFill/>
          </a:ln>
        </p:spPr>
        <p:txBody>
          <a:bodyPr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 descr="Type your alt text here in the description field.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 descr="Type your alt text here in the description field.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5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5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 descr="Type your alt text here in the description field.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>
            <a:lvl1pPr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4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 anchor="t"/>
          <a:lstStyle>
            <a:lvl1pPr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4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 descr="Type your alt text here in the description field.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1" r:id="rId2"/>
    <p:sldLayoutId id="2147483682" r:id="rId3"/>
    <p:sldLayoutId id="2147483680" r:id="rId4"/>
    <p:sldLayoutId id="2147483681" r:id="rId5"/>
    <p:sldLayoutId id="2147483698" r:id="rId6"/>
    <p:sldLayoutId id="2147483699" r:id="rId7"/>
    <p:sldLayoutId id="2147483700" r:id="rId8"/>
    <p:sldLayoutId id="2147483684" r:id="rId9"/>
    <p:sldLayoutId id="214748367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3" r:id="rId2"/>
    <p:sldLayoutId id="2147483705" r:id="rId3"/>
    <p:sldLayoutId id="2147483706" r:id="rId4"/>
    <p:sldLayoutId id="2147483714" r:id="rId5"/>
    <p:sldLayoutId id="2147483708" r:id="rId6"/>
    <p:sldLayoutId id="2147483709" r:id="rId7"/>
    <p:sldLayoutId id="2147483710" r:id="rId8"/>
    <p:sldLayoutId id="2147483715" r:id="rId9"/>
    <p:sldLayoutId id="214748371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16308959?h=1ae51da53c&amp;amp;app_id=122963" TargetMode="External"/><Relationship Id="rId6" Type="http://schemas.openxmlformats.org/officeDocument/2006/relationships/image" Target="../media/image19.jpeg"/><Relationship Id="rId5" Type="http://schemas.openxmlformats.org/officeDocument/2006/relationships/hyperlink" Target="https://vimeo.com/816308959/1ae51da53c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843986"/>
            <a:ext cx="6738738" cy="1427759"/>
          </a:xfrm>
        </p:spPr>
        <p:txBody>
          <a:bodyPr/>
          <a:lstStyle/>
          <a:p>
            <a:pPr algn="ctr"/>
            <a:r>
              <a:rPr lang="en-US" sz="4000" dirty="0"/>
              <a:t>Faith-Based and Community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TCCWB Conference</a:t>
            </a:r>
          </a:p>
          <a:p>
            <a:pPr algn="ctr"/>
            <a:r>
              <a:rPr lang="en-US" sz="2800" dirty="0"/>
              <a:t>February 24, 2025</a:t>
            </a:r>
          </a:p>
        </p:txBody>
      </p:sp>
    </p:spTree>
    <p:extLst>
      <p:ext uri="{BB962C8B-B14F-4D97-AF65-F5344CB8AC3E}">
        <p14:creationId xmlns:p14="http://schemas.microsoft.com/office/powerpoint/2010/main" val="422402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438527"/>
            <a:ext cx="7130278" cy="63660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Volunteers and Interns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9F9416-47D1-4B86-B725-87BDDFFE65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Volunteers and interns work in various areas of the agency helping with the following: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Direct Service with Clients (CPS, CPI and APS)</a:t>
            </a:r>
          </a:p>
          <a:p>
            <a:r>
              <a:rPr lang="en-US" dirty="0">
                <a:solidFill>
                  <a:schemeClr val="tx2"/>
                </a:solidFill>
              </a:rPr>
              <a:t>Emergency Resource Rooms</a:t>
            </a:r>
          </a:p>
          <a:p>
            <a:r>
              <a:rPr lang="en-US" dirty="0">
                <a:solidFill>
                  <a:schemeClr val="tx2"/>
                </a:solidFill>
              </a:rPr>
              <a:t>Special Events and Initiatives</a:t>
            </a:r>
          </a:p>
          <a:p>
            <a:r>
              <a:rPr lang="en-US" dirty="0">
                <a:solidFill>
                  <a:schemeClr val="tx2"/>
                </a:solidFill>
              </a:rPr>
              <a:t>Youth &amp; Parent Helplines</a:t>
            </a:r>
          </a:p>
        </p:txBody>
      </p:sp>
    </p:spTree>
    <p:extLst>
      <p:ext uri="{BB962C8B-B14F-4D97-AF65-F5344CB8AC3E}">
        <p14:creationId xmlns:p14="http://schemas.microsoft.com/office/powerpoint/2010/main" val="36228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438527"/>
            <a:ext cx="7130278" cy="63660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FY 24 Volunteer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16E667-1A53-951E-F677-018A657B31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84" y="1968973"/>
            <a:ext cx="1305161" cy="906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3F8AD-BA59-7157-8329-04D607FC7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40" y="3528858"/>
            <a:ext cx="1093247" cy="904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6F381-F382-1C07-53B0-928D9F539E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84" y="5192720"/>
            <a:ext cx="1492370" cy="635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A4FA1-D06B-B2E5-7E84-0D0437718D65}"/>
              </a:ext>
            </a:extLst>
          </p:cNvPr>
          <p:cNvSpPr txBox="1"/>
          <p:nvPr/>
        </p:nvSpPr>
        <p:spPr>
          <a:xfrm>
            <a:off x="3638148" y="1856657"/>
            <a:ext cx="4572000" cy="4310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32F86"/>
                </a:solidFill>
              </a:rPr>
              <a:t>1,373</a:t>
            </a:r>
            <a:r>
              <a:rPr lang="en-US" sz="4000" b="1" dirty="0">
                <a:solidFill>
                  <a:srgbClr val="032F86"/>
                </a:solidFill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32F86"/>
                </a:solidFill>
              </a:rPr>
              <a:t>  volunteers &amp; interns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rgbClr val="032F8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32F86"/>
                </a:solidFill>
              </a:rPr>
              <a:t>52,460</a:t>
            </a:r>
            <a:endParaRPr lang="en-US" sz="4000" b="1" dirty="0">
              <a:solidFill>
                <a:srgbClr val="032F86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32F86"/>
                </a:solidFill>
              </a:rPr>
              <a:t>  hours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$864,357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in value</a:t>
            </a:r>
          </a:p>
        </p:txBody>
      </p:sp>
    </p:spTree>
    <p:extLst>
      <p:ext uri="{BB962C8B-B14F-4D97-AF65-F5344CB8AC3E}">
        <p14:creationId xmlns:p14="http://schemas.microsoft.com/office/powerpoint/2010/main" val="5965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136522"/>
            <a:ext cx="7130278" cy="1145739"/>
          </a:xfrm>
        </p:spPr>
        <p:txBody>
          <a:bodyPr/>
          <a:lstStyle/>
          <a:p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Volunteer Award Winner – Jennifer Kremer-Oliva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9F9416-47D1-4B86-B725-87BDDFFE6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5072" y="1732064"/>
            <a:ext cx="7139311" cy="4519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5"/>
            </a:endParaRPr>
          </a:p>
          <a:p>
            <a:pPr marL="0" indent="0">
              <a:buNone/>
            </a:pPr>
            <a:endParaRPr lang="en-US" dirty="0">
              <a:hlinkClick r:id="rId5"/>
            </a:endParaRPr>
          </a:p>
          <a:p>
            <a:pPr marL="0" indent="0">
              <a:buNone/>
            </a:pPr>
            <a:endParaRPr lang="en-US" dirty="0">
              <a:hlinkClick r:id="rId5"/>
            </a:endParaRPr>
          </a:p>
        </p:txBody>
      </p:sp>
      <p:pic>
        <p:nvPicPr>
          <p:cNvPr id="3" name="Online Media 2" title="Volunteer Award Winning Videos - Jennifer">
            <a:hlinkClick r:id="" action="ppaction://media"/>
            <a:extLst>
              <a:ext uri="{FF2B5EF4-FFF2-40B4-BE49-F238E27FC236}">
                <a16:creationId xmlns:a16="http://schemas.microsoft.com/office/drawing/2014/main" id="{E3108CE0-599D-74C3-2D9C-A275C5FAA0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85072" y="2251841"/>
            <a:ext cx="6674135" cy="37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438527"/>
            <a:ext cx="7130278" cy="63660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Partnering with CWB’s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9F9416-47D1-4B86-B725-87BDDFFE6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5072" y="1732064"/>
            <a:ext cx="7139311" cy="45190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Run initial and annual background checks on members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Liaison with local boards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Manage resources/rooms when no CWB exists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Train on DFPS programs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Collaboration with Single Source Continuum Contractors (SSCC)</a:t>
            </a:r>
          </a:p>
        </p:txBody>
      </p:sp>
    </p:spTree>
    <p:extLst>
      <p:ext uri="{BB962C8B-B14F-4D97-AF65-F5344CB8AC3E}">
        <p14:creationId xmlns:p14="http://schemas.microsoft.com/office/powerpoint/2010/main" val="24534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438527"/>
            <a:ext cx="7130278" cy="63660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Sign up for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5D88117-369F-0443-60DF-38D26C5E4E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881352" y="1896737"/>
            <a:ext cx="5023945" cy="4714473"/>
          </a:xfrm>
        </p:spPr>
      </p:pic>
    </p:spTree>
    <p:extLst>
      <p:ext uri="{BB962C8B-B14F-4D97-AF65-F5344CB8AC3E}">
        <p14:creationId xmlns:p14="http://schemas.microsoft.com/office/powerpoint/2010/main" val="222902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438527"/>
            <a:ext cx="7130278" cy="63660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79AF2BD-A5AA-B11B-D72E-730B447AC5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6363" y="1668463"/>
            <a:ext cx="7138987" cy="4519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Rachel Duer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Rachel.Duer@dfps.texas.gov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512-701-7353</a:t>
            </a:r>
          </a:p>
        </p:txBody>
      </p:sp>
    </p:spTree>
    <p:extLst>
      <p:ext uri="{BB962C8B-B14F-4D97-AF65-F5344CB8AC3E}">
        <p14:creationId xmlns:p14="http://schemas.microsoft.com/office/powerpoint/2010/main" val="311387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438527"/>
            <a:ext cx="7130278" cy="63660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Mission and 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9F9416-47D1-4B86-B725-87BDDFFE65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DFPS Mission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We build on strengths of families and communities to keep children and vulnerable adults safe, so they thrive.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DFPS Vision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Safe children and adults. Strong families and communities. Stronger Texas.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FBCE Vision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Connecting caring communities.</a:t>
            </a:r>
          </a:p>
        </p:txBody>
      </p:sp>
    </p:spTree>
    <p:extLst>
      <p:ext uri="{BB962C8B-B14F-4D97-AF65-F5344CB8AC3E}">
        <p14:creationId xmlns:p14="http://schemas.microsoft.com/office/powerpoint/2010/main" val="272172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72" y="669925"/>
            <a:ext cx="7130278" cy="63660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DFPS Annual Plan: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A Way Forward, Volume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9F9416-47D1-4B86-B725-87BDDFFE6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5052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Goal 1: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Child Protection Evolution</a:t>
            </a: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Goal 2: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Strengthening Families and Communities</a:t>
            </a: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Goal 3: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Support and Retain Workforce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Goal 4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Addressing Children Without Placement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4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D35A08-A9A8-41CA-A785-CAE45C76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FBCE Regional Leadership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562D-A591-4C79-88E4-8E648E77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F4144EE6-8274-4566-ADC6-223558EAF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3" y="2208313"/>
            <a:ext cx="5165372" cy="4649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AB56CF-E9CA-4263-9A1A-40311B763AF7}"/>
              </a:ext>
            </a:extLst>
          </p:cNvPr>
          <p:cNvSpPr txBox="1"/>
          <p:nvPr/>
        </p:nvSpPr>
        <p:spPr>
          <a:xfrm>
            <a:off x="3862065" y="1198073"/>
            <a:ext cx="48250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Paige Belew – 1, 2, 9, 10</a:t>
            </a:r>
          </a:p>
          <a:p>
            <a:r>
              <a:rPr lang="en-US" sz="2000" dirty="0"/>
              <a:t>Starla Abraham – 3, 4, 5</a:t>
            </a:r>
          </a:p>
          <a:p>
            <a:r>
              <a:rPr lang="en-US" sz="2000" dirty="0"/>
              <a:t>Alysa Elliott-Wilson - 6</a:t>
            </a:r>
          </a:p>
          <a:p>
            <a:r>
              <a:rPr lang="en-US" sz="2000" dirty="0"/>
              <a:t>Kimberly Hill – 7, 8, 11</a:t>
            </a:r>
          </a:p>
          <a:p>
            <a:r>
              <a:rPr lang="en-US" sz="2000" dirty="0"/>
              <a:t>Gustavo Salinas - APS Statewide</a:t>
            </a:r>
          </a:p>
        </p:txBody>
      </p:sp>
    </p:spTree>
    <p:extLst>
      <p:ext uri="{BB962C8B-B14F-4D97-AF65-F5344CB8AC3E}">
        <p14:creationId xmlns:p14="http://schemas.microsoft.com/office/powerpoint/2010/main" val="86428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3061-D0FE-05D5-E70F-844B86A4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7" y="493486"/>
            <a:ext cx="7254722" cy="694183"/>
          </a:xfrm>
        </p:spPr>
        <p:txBody>
          <a:bodyPr/>
          <a:lstStyle/>
          <a:p>
            <a:r>
              <a:rPr lang="en-US" dirty="0"/>
              <a:t>FBCE Leadership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244D6-A874-0705-7F05-A71AE462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group of people wearing santa hats&#10;&#10;Description automatically generated">
            <a:extLst>
              <a:ext uri="{FF2B5EF4-FFF2-40B4-BE49-F238E27FC236}">
                <a16:creationId xmlns:a16="http://schemas.microsoft.com/office/drawing/2014/main" id="{C42E5D57-D6C8-B94C-DC60-2FAD3925E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7" y="1349376"/>
            <a:ext cx="6916421" cy="49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45DF-5E3A-D313-3B72-E167EA7C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FBCE Initiatives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3989-2E73-096B-B872-49D5E888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D625E-439A-C099-67A9-F29B40FA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4" y="1674190"/>
            <a:ext cx="5115201" cy="2413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4CA0F-E8D7-8D0A-5CF2-842AD3D9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28" y="1674190"/>
            <a:ext cx="2442244" cy="2460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E6BB2A-D7C9-1866-BEFD-8F39A836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574" y="4280874"/>
            <a:ext cx="5115201" cy="2083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7FFD1-5EEF-6584-971A-F08BEF9F1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941" y="4280874"/>
            <a:ext cx="2538131" cy="21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8547-573E-0401-07F6-16890D6D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Months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147B-68B3-564D-882F-EE0DC1E6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F59EDA-72EA-7FEF-2065-59FB6090E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06879"/>
              </p:ext>
            </p:extLst>
          </p:nvPr>
        </p:nvGraphicFramePr>
        <p:xfrm>
          <a:off x="1107080" y="1333683"/>
          <a:ext cx="7879265" cy="5085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82">
                  <a:extLst>
                    <a:ext uri="{9D8B030D-6E8A-4147-A177-3AD203B41FA5}">
                      <a16:colId xmlns:a16="http://schemas.microsoft.com/office/drawing/2014/main" val="3286165911"/>
                    </a:ext>
                  </a:extLst>
                </a:gridCol>
                <a:gridCol w="2506574">
                  <a:extLst>
                    <a:ext uri="{9D8B030D-6E8A-4147-A177-3AD203B41FA5}">
                      <a16:colId xmlns:a16="http://schemas.microsoft.com/office/drawing/2014/main" val="3528840414"/>
                    </a:ext>
                  </a:extLst>
                </a:gridCol>
                <a:gridCol w="1050983">
                  <a:extLst>
                    <a:ext uri="{9D8B030D-6E8A-4147-A177-3AD203B41FA5}">
                      <a16:colId xmlns:a16="http://schemas.microsoft.com/office/drawing/2014/main" val="3970613540"/>
                    </a:ext>
                  </a:extLst>
                </a:gridCol>
                <a:gridCol w="3232126">
                  <a:extLst>
                    <a:ext uri="{9D8B030D-6E8A-4147-A177-3AD203B41FA5}">
                      <a16:colId xmlns:a16="http://schemas.microsoft.com/office/drawing/2014/main" val="2408766219"/>
                    </a:ext>
                  </a:extLst>
                </a:gridCol>
              </a:tblGrid>
              <a:tr h="397969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04649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r>
                        <a:rPr lang="en-US" sz="1600" b="1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Human Trafficking Awareness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National Intern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9550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r>
                        <a:rPr lang="en-US" sz="1600" b="1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Social Worker Appreciation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Back to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91847"/>
                  </a:ext>
                </a:extLst>
              </a:tr>
              <a:tr h="883164">
                <a:tc>
                  <a:txBody>
                    <a:bodyPr/>
                    <a:lstStyle/>
                    <a:p>
                      <a:r>
                        <a:rPr lang="en-US" sz="1600" b="1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 Abuse Prevention</a:t>
                      </a:r>
                    </a:p>
                    <a:p>
                      <a:r>
                        <a:rPr lang="en-US" sz="1600" dirty="0"/>
                        <a:t>Volunteer Appreciation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Baby Safety</a:t>
                      </a:r>
                    </a:p>
                    <a:p>
                      <a:r>
                        <a:rPr lang="en-US" sz="1600" dirty="0"/>
                        <a:t>Suicide Prevention </a:t>
                      </a:r>
                    </a:p>
                    <a:p>
                      <a:r>
                        <a:rPr lang="en-US" sz="1600" dirty="0"/>
                        <a:t>Healthy Aging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17193"/>
                  </a:ext>
                </a:extLst>
              </a:tr>
              <a:tr h="1406520">
                <a:tc>
                  <a:txBody>
                    <a:bodyPr/>
                    <a:lstStyle/>
                    <a:p>
                      <a:r>
                        <a:rPr lang="en-US" sz="1600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Foster Care Awareness</a:t>
                      </a:r>
                    </a:p>
                    <a:p>
                      <a:r>
                        <a:rPr lang="en-US" sz="1600" dirty="0"/>
                        <a:t>Mental Health Awareness </a:t>
                      </a:r>
                    </a:p>
                    <a:p>
                      <a:r>
                        <a:rPr lang="en-US" sz="1600" dirty="0"/>
                        <a:t>Older Americans </a:t>
                      </a:r>
                    </a:p>
                    <a:p>
                      <a:r>
                        <a:rPr lang="en-US" sz="1600" dirty="0"/>
                        <a:t>Water Safety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Financial Exploitation Awareness</a:t>
                      </a:r>
                    </a:p>
                    <a:p>
                      <a:r>
                        <a:rPr lang="en-US" sz="1600" dirty="0"/>
                        <a:t>Clergy Appreciation </a:t>
                      </a:r>
                    </a:p>
                    <a:p>
                      <a:r>
                        <a:rPr lang="en-US" sz="1600" dirty="0"/>
                        <a:t>Domestic Violence Awareness </a:t>
                      </a:r>
                    </a:p>
                    <a:p>
                      <a:r>
                        <a:rPr lang="en-US" sz="1600" dirty="0"/>
                        <a:t>National Night Out (Texas)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00904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r>
                        <a:rPr lang="en-US" sz="1600" b="1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Elder Abuse Awareness </a:t>
                      </a:r>
                    </a:p>
                    <a:p>
                      <a:r>
                        <a:rPr lang="en-US" sz="1600" dirty="0"/>
                        <a:t>Family Reunification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Adoption Awareness </a:t>
                      </a:r>
                    </a:p>
                    <a:p>
                      <a:r>
                        <a:rPr lang="en-US" sz="1600" dirty="0"/>
                        <a:t>Military Appreciation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0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D8E181-62E7-4E04-BB69-49D02322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15" y="331791"/>
            <a:ext cx="7254722" cy="826754"/>
          </a:xfrm>
        </p:spPr>
        <p:txBody>
          <a:bodyPr/>
          <a:lstStyle/>
          <a:p>
            <a:r>
              <a:rPr lang="en-US" dirty="0"/>
              <a:t>Trainings and Presentations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4193A-1789-4C1E-8D71-46D92DA9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3F2B21-7FE4-4A00-B4D6-147FF84DC8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235200"/>
            <a:ext cx="5949950" cy="3819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417779-C260-474C-AA7C-7DF7EC45D5A6}"/>
              </a:ext>
            </a:extLst>
          </p:cNvPr>
          <p:cNvSpPr txBox="1">
            <a:spLocks/>
          </p:cNvSpPr>
          <p:nvPr/>
        </p:nvSpPr>
        <p:spPr>
          <a:xfrm>
            <a:off x="1372496" y="1566041"/>
            <a:ext cx="7546608" cy="438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42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759CCB"/>
              </a:buClr>
              <a:buNone/>
              <a:defRPr/>
            </a:pPr>
            <a:r>
              <a:rPr lang="en-US" altLang="en-US" sz="2800" dirty="0"/>
              <a:t>FBCE staff are available to provide presentations and trainings virtually or in person on a variety of topics including:</a:t>
            </a:r>
          </a:p>
          <a:p>
            <a:pPr marL="0" indent="0">
              <a:spcAft>
                <a:spcPts val="600"/>
              </a:spcAft>
              <a:buClr>
                <a:srgbClr val="759CCB"/>
              </a:buClr>
              <a:buNone/>
              <a:defRPr/>
            </a:pPr>
            <a:endParaRPr lang="en-US" altLang="en-US" sz="2800" dirty="0"/>
          </a:p>
          <a:p>
            <a:pPr>
              <a:spcAft>
                <a:spcPts val="600"/>
              </a:spcAft>
              <a:buClr>
                <a:srgbClr val="759CCB"/>
              </a:buClr>
              <a:defRPr/>
            </a:pPr>
            <a:r>
              <a:rPr lang="en-US" altLang="en-US" sz="2800" dirty="0"/>
              <a:t>APS 101</a:t>
            </a:r>
          </a:p>
          <a:p>
            <a:pPr>
              <a:spcAft>
                <a:spcPts val="600"/>
              </a:spcAft>
              <a:buClr>
                <a:srgbClr val="759CCB"/>
              </a:buClr>
              <a:defRPr/>
            </a:pPr>
            <a:r>
              <a:rPr lang="en-US" altLang="en-US" sz="2800" dirty="0"/>
              <a:t>CPS/CPI 101</a:t>
            </a:r>
          </a:p>
          <a:p>
            <a:pPr>
              <a:spcAft>
                <a:spcPts val="600"/>
              </a:spcAft>
              <a:buClr>
                <a:srgbClr val="759CCB"/>
              </a:buClr>
              <a:defRPr/>
            </a:pPr>
            <a:r>
              <a:rPr lang="en-US" altLang="en-US" sz="2800" dirty="0"/>
              <a:t>Mandatory Reporting</a:t>
            </a:r>
          </a:p>
          <a:p>
            <a:pPr>
              <a:spcAft>
                <a:spcPts val="600"/>
              </a:spcAft>
              <a:buClr>
                <a:srgbClr val="759CCB"/>
              </a:buClr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406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1B52-8258-69CC-D8B6-772395CD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7" y="493486"/>
            <a:ext cx="7254722" cy="767755"/>
          </a:xfrm>
        </p:spPr>
        <p:txBody>
          <a:bodyPr/>
          <a:lstStyle/>
          <a:p>
            <a:r>
              <a:rPr lang="en-US" dirty="0"/>
              <a:t>FBCE By The Numbers – FY24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C7BA-1E96-5945-24D1-ADD10F3A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D0D7B-94D4-DC65-905C-A3D99F568B88}"/>
              </a:ext>
            </a:extLst>
          </p:cNvPr>
          <p:cNvSpPr txBox="1"/>
          <p:nvPr/>
        </p:nvSpPr>
        <p:spPr>
          <a:xfrm>
            <a:off x="1260627" y="1334814"/>
            <a:ext cx="71371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Community Events: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1,547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131,804 attendees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/>
              <a:t>Resource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19,460 clients and families served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/>
              <a:t>Estimated Donations: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$2,654,559</a:t>
            </a:r>
          </a:p>
          <a:p>
            <a:endParaRPr lang="en-US" sz="2400" dirty="0"/>
          </a:p>
          <a:p>
            <a:r>
              <a:rPr lang="en-US" sz="2400" dirty="0"/>
              <a:t>Presentations: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796 presentations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28,178 attendees</a:t>
            </a:r>
          </a:p>
        </p:txBody>
      </p:sp>
    </p:spTree>
    <p:extLst>
      <p:ext uri="{BB962C8B-B14F-4D97-AF65-F5344CB8AC3E}">
        <p14:creationId xmlns:p14="http://schemas.microsoft.com/office/powerpoint/2010/main" val="2106111059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4x3" id="{41F65A85-9BF0-43BD-B82B-F1F094AA26D6}" vid="{F83509FC-8E83-40AA-8FB9-F42E4CE40B5D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4x3" id="{41F65A85-9BF0-43BD-B82B-F1F094AA26D6}" vid="{924CF2D9-E9FD-4EE7-AE64-3402094C6A47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hhs-external-presentation-4x3 (1)</Template>
  <TotalTime>2914</TotalTime>
  <Words>431</Words>
  <Application>Microsoft Office PowerPoint</Application>
  <PresentationFormat>On-screen Show (4:3)</PresentationFormat>
  <Paragraphs>154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Rockwell</vt:lpstr>
      <vt:lpstr>Verdana</vt:lpstr>
      <vt:lpstr>Dark Room</vt:lpstr>
      <vt:lpstr>Bright Room</vt:lpstr>
      <vt:lpstr>Faith-Based and Community Engagement</vt:lpstr>
      <vt:lpstr>Mission and Vision</vt:lpstr>
      <vt:lpstr>DFPS Annual Plan: A Way Forward, Volume II</vt:lpstr>
      <vt:lpstr>FBCE Regional Leadership </vt:lpstr>
      <vt:lpstr>FBCE Leadership Team</vt:lpstr>
      <vt:lpstr>FBCE Initiatives</vt:lpstr>
      <vt:lpstr>Awareness Months</vt:lpstr>
      <vt:lpstr>Trainings and Presentations</vt:lpstr>
      <vt:lpstr>FBCE By The Numbers – FY24</vt:lpstr>
      <vt:lpstr>Volunteers and Interns</vt:lpstr>
      <vt:lpstr>FY 24 Volunteer Impact</vt:lpstr>
      <vt:lpstr>   Volunteer Award Winner – Jennifer Kremer-Oliva</vt:lpstr>
      <vt:lpstr>Partnering with CWB’s</vt:lpstr>
      <vt:lpstr>Sign up for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Davis,Andrew W. (DFPS)</dc:creator>
  <cp:lastModifiedBy>Diane Anderson - Glover</cp:lastModifiedBy>
  <cp:revision>150</cp:revision>
  <cp:lastPrinted>2024-02-15T20:44:43Z</cp:lastPrinted>
  <dcterms:created xsi:type="dcterms:W3CDTF">2019-08-09T20:48:36Z</dcterms:created>
  <dcterms:modified xsi:type="dcterms:W3CDTF">2025-03-05T18:21:13Z</dcterms:modified>
</cp:coreProperties>
</file>