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4"/>
  </p:sldMasterIdLst>
  <p:notesMasterIdLst>
    <p:notesMasterId r:id="rId28"/>
  </p:notesMasterIdLst>
  <p:handoutMasterIdLst>
    <p:handoutMasterId r:id="rId29"/>
  </p:handoutMasterIdLst>
  <p:sldIdLst>
    <p:sldId id="260" r:id="rId5"/>
    <p:sldId id="324" r:id="rId6"/>
    <p:sldId id="332" r:id="rId7"/>
    <p:sldId id="272" r:id="rId8"/>
    <p:sldId id="327" r:id="rId9"/>
    <p:sldId id="264" r:id="rId10"/>
    <p:sldId id="328" r:id="rId11"/>
    <p:sldId id="310" r:id="rId12"/>
    <p:sldId id="302" r:id="rId13"/>
    <p:sldId id="309" r:id="rId14"/>
    <p:sldId id="312" r:id="rId15"/>
    <p:sldId id="313" r:id="rId16"/>
    <p:sldId id="314" r:id="rId17"/>
    <p:sldId id="266" r:id="rId18"/>
    <p:sldId id="315" r:id="rId19"/>
    <p:sldId id="316" r:id="rId20"/>
    <p:sldId id="317" r:id="rId21"/>
    <p:sldId id="318" r:id="rId22"/>
    <p:sldId id="319" r:id="rId23"/>
    <p:sldId id="320" r:id="rId24"/>
    <p:sldId id="321" r:id="rId25"/>
    <p:sldId id="322" r:id="rId26"/>
    <p:sldId id="32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3" autoAdjust="0"/>
    <p:restoredTop sz="94660"/>
  </p:normalViewPr>
  <p:slideViewPr>
    <p:cSldViewPr snapToGrid="0">
      <p:cViewPr varScale="1">
        <p:scale>
          <a:sx n="86" d="100"/>
          <a:sy n="86" d="100"/>
        </p:scale>
        <p:origin x="462" y="30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8E0D76-7E61-B225-2C21-847EE2BD779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8ED5B1D-0332-9800-F78B-F4AC146977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109C0F6-EE22-48A2-8919-E77B9A173EA4}" type="datetimeFigureOut">
              <a:rPr lang="en-US" smtClean="0"/>
              <a:t>3/5/2025</a:t>
            </a:fld>
            <a:endParaRPr lang="en-US"/>
          </a:p>
        </p:txBody>
      </p:sp>
      <p:sp>
        <p:nvSpPr>
          <p:cNvPr id="4" name="Footer Placeholder 3">
            <a:extLst>
              <a:ext uri="{FF2B5EF4-FFF2-40B4-BE49-F238E27FC236}">
                <a16:creationId xmlns:a16="http://schemas.microsoft.com/office/drawing/2014/main" id="{23376165-E42E-D267-D734-0FEA2CE7E9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7F1996-F123-BF8E-0044-AD47403FCA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8130CE-721D-47CB-B6CF-1162CFDE2DFB}" type="slidenum">
              <a:rPr lang="en-US" smtClean="0"/>
              <a:t>‹#›</a:t>
            </a:fld>
            <a:endParaRPr lang="en-US"/>
          </a:p>
        </p:txBody>
      </p:sp>
    </p:spTree>
    <p:extLst>
      <p:ext uri="{BB962C8B-B14F-4D97-AF65-F5344CB8AC3E}">
        <p14:creationId xmlns:p14="http://schemas.microsoft.com/office/powerpoint/2010/main" val="2975525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F774C-70F7-4ED4-813C-739E51CF8487}" type="datetimeFigureOut">
              <a:rPr lang="en-US" smtClean="0"/>
              <a:t>3/5/2025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4A772-5D94-4F12-8B86-44D4FB26368F}" type="slidenum">
              <a:rPr lang="en-US" smtClean="0"/>
              <a:t>‹#›</a:t>
            </a:fld>
            <a:endParaRPr lang="en-US" dirty="0"/>
          </a:p>
        </p:txBody>
      </p:sp>
    </p:spTree>
    <p:extLst>
      <p:ext uri="{BB962C8B-B14F-4D97-AF65-F5344CB8AC3E}">
        <p14:creationId xmlns:p14="http://schemas.microsoft.com/office/powerpoint/2010/main" val="268842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F2E34D-57B0-41D5-A7AF-DF10D106811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6576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F0A0B-291C-4112-A023-023C51AB2E8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947560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F0A0B-291C-4112-A023-023C51AB2E8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591016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F0A0B-291C-4112-A023-023C51AB2E8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7203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F0A0B-291C-4112-A023-023C51AB2E8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2404708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3F0A0B-291C-4112-A023-023C51AB2E85}"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944075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F8C408-3247-4796-93FF-B91D6887AEC0}"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300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A1D282-CC74-49F4-B876-75084EFB56F1}"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494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56EAF9-2583-4989-8D87-13F548ED6E0C}"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817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0E3CFB-BB1B-4B2A-ADF6-B1A4609854C4}" type="datetime1">
              <a:rPr lang="en-US" smtClean="0"/>
              <a:t>3/5/2025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16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3AEAA8-1A97-412E-935C-2E918F139579}" type="datetime1">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214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8B0DF1-CA1F-4E36-8C65-C52A9896A8FB}" type="datetime1">
              <a:rPr lang="en-US" smtClean="0"/>
              <a:t>3/5/2025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51274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173FD-197A-4AD6-8D60-38B6A76F0734}" type="datetime1">
              <a:rPr lang="en-US" smtClean="0"/>
              <a:t>3/5/2025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53725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C3949-07FA-4C7A-A990-D6D1043EED71}" type="datetime1">
              <a:rPr lang="en-US" smtClean="0"/>
              <a:t>3/5/2025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839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E2DE8-6D13-4218-A974-D45AA7B6E4FF}" type="datetime1">
              <a:rPr lang="en-US" smtClean="0"/>
              <a:t>3/5/2025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1745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9CDAB7D7-4BDA-4ABC-B31D-66201C69A314}" type="datetime1">
              <a:rPr lang="en-US" smtClean="0"/>
              <a:t>3/5/2025</a:t>
            </a:fld>
            <a:endParaRPr lang="en-US" dirty="0"/>
          </a:p>
        </p:txBody>
      </p:sp>
    </p:spTree>
    <p:extLst>
      <p:ext uri="{BB962C8B-B14F-4D97-AF65-F5344CB8AC3E}">
        <p14:creationId xmlns:p14="http://schemas.microsoft.com/office/powerpoint/2010/main" val="1857763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3F0A0B-291C-4112-A023-023C51AB2E85}" type="datetime1">
              <a:rPr lang="en-US" smtClean="0"/>
              <a:t>3/5/2025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526279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texasattorneygeneral.gov/open-government/governmental-bodies/pia-and-oma-training-resource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D06E-EB43-4697-A9C1-290232C3BAD6}"/>
              </a:ext>
            </a:extLst>
          </p:cNvPr>
          <p:cNvSpPr>
            <a:spLocks noGrp="1"/>
          </p:cNvSpPr>
          <p:nvPr>
            <p:ph type="ctrTitle"/>
          </p:nvPr>
        </p:nvSpPr>
        <p:spPr>
          <a:xfrm>
            <a:off x="1150218" y="406680"/>
            <a:ext cx="9598781" cy="1561517"/>
          </a:xfrm>
        </p:spPr>
        <p:txBody>
          <a:bodyPr anchor="ctr">
            <a:normAutofit/>
          </a:bodyPr>
          <a:lstStyle/>
          <a:p>
            <a:pPr algn="l"/>
            <a:r>
              <a:rPr lang="en-US" sz="3200" b="1" dirty="0">
                <a:solidFill>
                  <a:schemeClr val="accent1">
                    <a:lumMod val="50000"/>
                  </a:schemeClr>
                </a:solidFill>
                <a:latin typeface="Franklin Gothic Book" panose="020B0503020102020204" pitchFamily="34" charset="0"/>
              </a:rPr>
              <a:t>Welcome to the </a:t>
            </a:r>
            <a:br>
              <a:rPr lang="en-US" sz="4000" b="1" dirty="0">
                <a:solidFill>
                  <a:schemeClr val="accent1">
                    <a:lumMod val="50000"/>
                  </a:schemeClr>
                </a:solidFill>
                <a:latin typeface="Franklin Gothic Book" panose="020B0503020102020204" pitchFamily="34" charset="0"/>
              </a:rPr>
            </a:br>
            <a:r>
              <a:rPr lang="en-US" sz="3600" b="1" dirty="0">
                <a:solidFill>
                  <a:schemeClr val="accent1">
                    <a:lumMod val="50000"/>
                  </a:schemeClr>
                </a:solidFill>
                <a:latin typeface="Franklin Gothic Book" panose="020B0503020102020204" pitchFamily="34" charset="0"/>
              </a:rPr>
              <a:t>TCCWB All Hands-On Deck Conference</a:t>
            </a:r>
            <a:br>
              <a:rPr lang="en-US" sz="3600" b="1" dirty="0">
                <a:solidFill>
                  <a:schemeClr val="accent1">
                    <a:lumMod val="50000"/>
                  </a:schemeClr>
                </a:solidFill>
                <a:latin typeface="Franklin Gothic Book" panose="020B0503020102020204" pitchFamily="34" charset="0"/>
              </a:rPr>
            </a:br>
            <a:r>
              <a:rPr lang="en-US" sz="2400" b="1" dirty="0">
                <a:solidFill>
                  <a:schemeClr val="accent1">
                    <a:lumMod val="50000"/>
                  </a:schemeClr>
                </a:solidFill>
                <a:latin typeface="Franklin Gothic Book" panose="020B0503020102020204" pitchFamily="34" charset="0"/>
              </a:rPr>
              <a:t>February 23rd-25</a:t>
            </a:r>
            <a:r>
              <a:rPr lang="en-US" sz="2400" b="1" baseline="30000" dirty="0">
                <a:solidFill>
                  <a:schemeClr val="accent1">
                    <a:lumMod val="50000"/>
                  </a:schemeClr>
                </a:solidFill>
                <a:latin typeface="Franklin Gothic Book" panose="020B0503020102020204" pitchFamily="34" charset="0"/>
              </a:rPr>
              <a:t>th</a:t>
            </a:r>
            <a:r>
              <a:rPr lang="en-US" sz="2400" b="1" dirty="0">
                <a:solidFill>
                  <a:schemeClr val="accent1">
                    <a:lumMod val="50000"/>
                  </a:schemeClr>
                </a:solidFill>
                <a:latin typeface="Franklin Gothic Book" panose="020B0503020102020204" pitchFamily="34" charset="0"/>
              </a:rPr>
              <a:t>, 2025 </a:t>
            </a:r>
            <a:endParaRPr lang="en-US" dirty="0">
              <a:solidFill>
                <a:schemeClr val="accent1">
                  <a:lumMod val="75000"/>
                </a:schemeClr>
              </a:solidFill>
              <a:latin typeface="Franklin Gothic Book" panose="020B0503020102020204" pitchFamily="34" charset="0"/>
            </a:endParaRPr>
          </a:p>
        </p:txBody>
      </p:sp>
      <p:sp>
        <p:nvSpPr>
          <p:cNvPr id="3" name="Subtitle 2">
            <a:extLst>
              <a:ext uri="{FF2B5EF4-FFF2-40B4-BE49-F238E27FC236}">
                <a16:creationId xmlns:a16="http://schemas.microsoft.com/office/drawing/2014/main" id="{1FBBDE4E-FFA3-44D5-BA0B-7575E2214B7C}"/>
              </a:ext>
            </a:extLst>
          </p:cNvPr>
          <p:cNvSpPr>
            <a:spLocks noGrp="1"/>
          </p:cNvSpPr>
          <p:nvPr>
            <p:ph type="subTitle" idx="1"/>
          </p:nvPr>
        </p:nvSpPr>
        <p:spPr>
          <a:xfrm>
            <a:off x="7821120" y="2876315"/>
            <a:ext cx="3602567" cy="1096899"/>
          </a:xfrm>
        </p:spPr>
        <p:txBody>
          <a:bodyPr anchor="ctr">
            <a:normAutofit/>
          </a:bodyPr>
          <a:lstStyle/>
          <a:p>
            <a:pPr algn="l"/>
            <a:r>
              <a:rPr lang="en-US" dirty="0">
                <a:solidFill>
                  <a:srgbClr val="FFFFFF"/>
                </a:solidFill>
              </a:rPr>
              <a:t>Sit Dolor Aet</a:t>
            </a:r>
          </a:p>
        </p:txBody>
      </p:sp>
      <p:pic>
        <p:nvPicPr>
          <p:cNvPr id="20" name="Picture 19" descr="Blue text on a white background&#10;&#10;Description automatically generated">
            <a:extLst>
              <a:ext uri="{FF2B5EF4-FFF2-40B4-BE49-F238E27FC236}">
                <a16:creationId xmlns:a16="http://schemas.microsoft.com/office/drawing/2014/main" id="{C598A5DF-8060-1294-229A-2CF6662F91C5}"/>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41" name="TextBox 40">
            <a:extLst>
              <a:ext uri="{FF2B5EF4-FFF2-40B4-BE49-F238E27FC236}">
                <a16:creationId xmlns:a16="http://schemas.microsoft.com/office/drawing/2014/main" id="{2A664CAA-AD48-6AA5-95C3-12B853EB693B}"/>
              </a:ext>
            </a:extLst>
          </p:cNvPr>
          <p:cNvSpPr txBox="1"/>
          <p:nvPr/>
        </p:nvSpPr>
        <p:spPr>
          <a:xfrm>
            <a:off x="442684" y="5616592"/>
            <a:ext cx="7378436" cy="923330"/>
          </a:xfrm>
          <a:prstGeom prst="rect">
            <a:avLst/>
          </a:prstGeom>
          <a:noFill/>
        </p:spPr>
        <p:txBody>
          <a:bodyPr wrap="square" rtlCol="0">
            <a:spAutoFit/>
          </a:bodyPr>
          <a:lstStyle/>
          <a:p>
            <a:r>
              <a:rPr lang="en-US" b="1" dirty="0">
                <a:solidFill>
                  <a:schemeClr val="tx1">
                    <a:lumMod val="75000"/>
                    <a:lumOff val="25000"/>
                  </a:schemeClr>
                </a:solidFill>
              </a:rPr>
              <a:t>George Ford – TCCWB Executive </a:t>
            </a:r>
            <a:r>
              <a:rPr lang="en-US" b="1" dirty="0"/>
              <a:t>Director, LMSW-AP J.D.</a:t>
            </a:r>
          </a:p>
          <a:p>
            <a:r>
              <a:rPr lang="en-US" b="1" dirty="0">
                <a:solidFill>
                  <a:schemeClr val="tx1">
                    <a:lumMod val="75000"/>
                    <a:lumOff val="25000"/>
                  </a:schemeClr>
                </a:solidFill>
              </a:rPr>
              <a:t>Diane Anderson-Glover</a:t>
            </a:r>
            <a:r>
              <a:rPr lang="it-IT" b="1" dirty="0">
                <a:solidFill>
                  <a:schemeClr val="tx1">
                    <a:lumMod val="75000"/>
                    <a:lumOff val="25000"/>
                  </a:schemeClr>
                </a:solidFill>
              </a:rPr>
              <a:t> – TCCWB President </a:t>
            </a:r>
          </a:p>
          <a:p>
            <a:r>
              <a:rPr lang="it-IT" b="1" dirty="0">
                <a:solidFill>
                  <a:schemeClr val="tx1">
                    <a:lumMod val="75000"/>
                    <a:lumOff val="25000"/>
                  </a:schemeClr>
                </a:solidFill>
              </a:rPr>
              <a:t>Dr. Tim Allen – Former TCCWB </a:t>
            </a:r>
            <a:r>
              <a:rPr lang="it-IT" b="1" dirty="0"/>
              <a:t>President </a:t>
            </a:r>
            <a:r>
              <a:rPr lang="en-US" b="1" dirty="0"/>
              <a:t>PHD</a:t>
            </a:r>
          </a:p>
        </p:txBody>
      </p:sp>
      <p:pic>
        <p:nvPicPr>
          <p:cNvPr id="9" name="Picture 8" descr="A group of colorful hands in a circle&#10;&#10;AI-generated content may be incorrect.">
            <a:extLst>
              <a:ext uri="{FF2B5EF4-FFF2-40B4-BE49-F238E27FC236}">
                <a16:creationId xmlns:a16="http://schemas.microsoft.com/office/drawing/2014/main" id="{4BCED9A2-6FD0-5211-06F2-B06881102EB0}"/>
              </a:ext>
            </a:extLst>
          </p:cNvPr>
          <p:cNvPicPr>
            <a:picLocks noChangeAspect="1"/>
          </p:cNvPicPr>
          <p:nvPr/>
        </p:nvPicPr>
        <p:blipFill>
          <a:blip r:embed="rId3"/>
          <a:stretch>
            <a:fillRect/>
          </a:stretch>
        </p:blipFill>
        <p:spPr>
          <a:xfrm>
            <a:off x="873492" y="2118409"/>
            <a:ext cx="2986331" cy="2986331"/>
          </a:xfrm>
          <a:prstGeom prst="rect">
            <a:avLst/>
          </a:prstGeom>
        </p:spPr>
      </p:pic>
      <p:sp>
        <p:nvSpPr>
          <p:cNvPr id="14" name="TextBox 13">
            <a:extLst>
              <a:ext uri="{FF2B5EF4-FFF2-40B4-BE49-F238E27FC236}">
                <a16:creationId xmlns:a16="http://schemas.microsoft.com/office/drawing/2014/main" id="{B65B287E-E74D-7531-5A3D-873D01C19202}"/>
              </a:ext>
            </a:extLst>
          </p:cNvPr>
          <p:cNvSpPr txBox="1"/>
          <p:nvPr/>
        </p:nvSpPr>
        <p:spPr>
          <a:xfrm>
            <a:off x="4554034" y="2734412"/>
            <a:ext cx="5068369" cy="1754326"/>
          </a:xfrm>
          <a:prstGeom prst="rect">
            <a:avLst/>
          </a:prstGeom>
          <a:noFill/>
        </p:spPr>
        <p:txBody>
          <a:bodyPr wrap="square" rtlCol="0">
            <a:spAutoFit/>
          </a:bodyPr>
          <a:lstStyle/>
          <a:p>
            <a:r>
              <a:rPr lang="en-US" sz="5400" b="1" dirty="0">
                <a:solidFill>
                  <a:schemeClr val="accent1">
                    <a:lumMod val="75000"/>
                  </a:schemeClr>
                </a:solidFill>
                <a:latin typeface="Franklin Gothic Book" panose="020B0503020102020204" pitchFamily="34" charset="0"/>
              </a:rPr>
              <a:t>BOARD FUNDAMENTALS</a:t>
            </a:r>
          </a:p>
        </p:txBody>
      </p:sp>
    </p:spTree>
    <p:extLst>
      <p:ext uri="{BB962C8B-B14F-4D97-AF65-F5344CB8AC3E}">
        <p14:creationId xmlns:p14="http://schemas.microsoft.com/office/powerpoint/2010/main" val="38844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7F398-C0BA-070C-78FA-82025E8017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485E90-99B0-CB5C-13CC-30523EF3E022}"/>
              </a:ext>
            </a:extLst>
          </p:cNvPr>
          <p:cNvSpPr>
            <a:spLocks noGrp="1"/>
          </p:cNvSpPr>
          <p:nvPr>
            <p:ph type="title"/>
          </p:nvPr>
        </p:nvSpPr>
        <p:spPr/>
        <p:txBody>
          <a:bodyPr>
            <a:normAutofit/>
          </a:bodyPr>
          <a:lstStyle/>
          <a:p>
            <a:r>
              <a:rPr lang="en-US" b="1" dirty="0">
                <a:latin typeface="Franklin Gothic Book" panose="020B0503020102020204" pitchFamily="34" charset="0"/>
              </a:rPr>
              <a:t>Website Basics</a:t>
            </a:r>
          </a:p>
        </p:txBody>
      </p:sp>
      <p:sp>
        <p:nvSpPr>
          <p:cNvPr id="3" name="Content Placeholder 2">
            <a:extLst>
              <a:ext uri="{FF2B5EF4-FFF2-40B4-BE49-F238E27FC236}">
                <a16:creationId xmlns:a16="http://schemas.microsoft.com/office/drawing/2014/main" id="{E16A04BA-20BA-BDA9-A9AC-51EDEF21C2F6}"/>
              </a:ext>
            </a:extLst>
          </p:cNvPr>
          <p:cNvSpPr>
            <a:spLocks noGrp="1"/>
          </p:cNvSpPr>
          <p:nvPr>
            <p:ph idx="1"/>
          </p:nvPr>
        </p:nvSpPr>
        <p:spPr>
          <a:xfrm>
            <a:off x="640142" y="1425484"/>
            <a:ext cx="4890346" cy="1753567"/>
          </a:xfrm>
        </p:spPr>
        <p:txBody>
          <a:bodyPr>
            <a:normAutofit/>
          </a:bodyPr>
          <a:lstStyle/>
          <a:p>
            <a:r>
              <a:rPr lang="en-US" sz="2000" b="1" dirty="0">
                <a:latin typeface="Franklin Gothic Book" panose="020B0503020102020204" pitchFamily="34" charset="0"/>
              </a:rPr>
              <a:t>Create account</a:t>
            </a:r>
          </a:p>
          <a:p>
            <a:r>
              <a:rPr lang="en-US" sz="2000" b="1" dirty="0">
                <a:latin typeface="Franklin Gothic Book" panose="020B0503020102020204" pitchFamily="34" charset="0"/>
              </a:rPr>
              <a:t>Log in  </a:t>
            </a:r>
          </a:p>
          <a:p>
            <a:r>
              <a:rPr lang="en-US" sz="2000" b="1" dirty="0">
                <a:latin typeface="Franklin Gothic Book" panose="020B0503020102020204" pitchFamily="34" charset="0"/>
              </a:rPr>
              <a:t>Members Only Section </a:t>
            </a:r>
          </a:p>
          <a:p>
            <a:r>
              <a:rPr lang="en-US" sz="2000" b="1" dirty="0">
                <a:latin typeface="Franklin Gothic Book" panose="020B0503020102020204" pitchFamily="34" charset="0"/>
              </a:rPr>
              <a:t>Reporting updates needed and or issues</a:t>
            </a:r>
          </a:p>
        </p:txBody>
      </p:sp>
      <p:pic>
        <p:nvPicPr>
          <p:cNvPr id="4" name="Picture 3" descr="Blue text on a white background&#10;&#10;Description automatically generated">
            <a:extLst>
              <a:ext uri="{FF2B5EF4-FFF2-40B4-BE49-F238E27FC236}">
                <a16:creationId xmlns:a16="http://schemas.microsoft.com/office/drawing/2014/main" id="{EEA24A0E-7FE8-D00B-A50D-7819DCF68E8B}"/>
              </a:ext>
            </a:extLst>
          </p:cNvPr>
          <p:cNvPicPr>
            <a:picLocks noChangeAspect="1"/>
          </p:cNvPicPr>
          <p:nvPr/>
        </p:nvPicPr>
        <p:blipFill>
          <a:blip r:embed="rId2"/>
          <a:stretch>
            <a:fillRect/>
          </a:stretch>
        </p:blipFill>
        <p:spPr>
          <a:xfrm>
            <a:off x="8533797" y="6066531"/>
            <a:ext cx="3429479" cy="628738"/>
          </a:xfrm>
          <a:prstGeom prst="rect">
            <a:avLst/>
          </a:prstGeom>
        </p:spPr>
      </p:pic>
      <p:pic>
        <p:nvPicPr>
          <p:cNvPr id="6" name="Picture 5" descr="A screenshot of a web page&#10;&#10;AI-generated content may be incorrect.">
            <a:extLst>
              <a:ext uri="{FF2B5EF4-FFF2-40B4-BE49-F238E27FC236}">
                <a16:creationId xmlns:a16="http://schemas.microsoft.com/office/drawing/2014/main" id="{378D69FA-3C11-E8F2-C805-7E7F5F943349}"/>
              </a:ext>
            </a:extLst>
          </p:cNvPr>
          <p:cNvPicPr>
            <a:picLocks noChangeAspect="1"/>
          </p:cNvPicPr>
          <p:nvPr/>
        </p:nvPicPr>
        <p:blipFill>
          <a:blip r:embed="rId3"/>
          <a:stretch>
            <a:fillRect/>
          </a:stretch>
        </p:blipFill>
        <p:spPr>
          <a:xfrm>
            <a:off x="4617092" y="1129295"/>
            <a:ext cx="4890346" cy="1236101"/>
          </a:xfrm>
          <a:prstGeom prst="rect">
            <a:avLst/>
          </a:prstGeom>
        </p:spPr>
      </p:pic>
      <p:pic>
        <p:nvPicPr>
          <p:cNvPr id="8" name="Picture 7" descr="A screenshot of a log in&#10;&#10;AI-generated content may be incorrect.">
            <a:extLst>
              <a:ext uri="{FF2B5EF4-FFF2-40B4-BE49-F238E27FC236}">
                <a16:creationId xmlns:a16="http://schemas.microsoft.com/office/drawing/2014/main" id="{182EFF9E-6B11-1F38-380B-E2A9FAD58669}"/>
              </a:ext>
            </a:extLst>
          </p:cNvPr>
          <p:cNvPicPr>
            <a:picLocks noChangeAspect="1"/>
          </p:cNvPicPr>
          <p:nvPr/>
        </p:nvPicPr>
        <p:blipFill>
          <a:blip r:embed="rId4"/>
          <a:stretch>
            <a:fillRect/>
          </a:stretch>
        </p:blipFill>
        <p:spPr>
          <a:xfrm>
            <a:off x="5972000" y="4380989"/>
            <a:ext cx="2561797" cy="2189989"/>
          </a:xfrm>
          <a:prstGeom prst="rect">
            <a:avLst/>
          </a:prstGeom>
        </p:spPr>
      </p:pic>
      <p:pic>
        <p:nvPicPr>
          <p:cNvPr id="10" name="Picture 9" descr="A screenshot of a login screen&#10;&#10;AI-generated content may be incorrect.">
            <a:extLst>
              <a:ext uri="{FF2B5EF4-FFF2-40B4-BE49-F238E27FC236}">
                <a16:creationId xmlns:a16="http://schemas.microsoft.com/office/drawing/2014/main" id="{298D4D89-494B-CD76-BAB8-A64DE661D2FF}"/>
              </a:ext>
            </a:extLst>
          </p:cNvPr>
          <p:cNvPicPr>
            <a:picLocks noChangeAspect="1"/>
          </p:cNvPicPr>
          <p:nvPr/>
        </p:nvPicPr>
        <p:blipFill>
          <a:blip r:embed="rId5"/>
          <a:stretch>
            <a:fillRect/>
          </a:stretch>
        </p:blipFill>
        <p:spPr>
          <a:xfrm>
            <a:off x="540828" y="4380989"/>
            <a:ext cx="2408988" cy="2189989"/>
          </a:xfrm>
          <a:prstGeom prst="rect">
            <a:avLst/>
          </a:prstGeom>
        </p:spPr>
      </p:pic>
      <p:pic>
        <p:nvPicPr>
          <p:cNvPr id="12" name="Picture 11" descr="A screenshot of a computer&#10;&#10;AI-generated content may be incorrect.">
            <a:extLst>
              <a:ext uri="{FF2B5EF4-FFF2-40B4-BE49-F238E27FC236}">
                <a16:creationId xmlns:a16="http://schemas.microsoft.com/office/drawing/2014/main" id="{0E39E47D-EA9E-E715-9882-6E46A2869B39}"/>
              </a:ext>
            </a:extLst>
          </p:cNvPr>
          <p:cNvPicPr>
            <a:picLocks noChangeAspect="1"/>
          </p:cNvPicPr>
          <p:nvPr/>
        </p:nvPicPr>
        <p:blipFill>
          <a:blip r:embed="rId6"/>
          <a:stretch>
            <a:fillRect/>
          </a:stretch>
        </p:blipFill>
        <p:spPr>
          <a:xfrm>
            <a:off x="3220814" y="3109131"/>
            <a:ext cx="2599216" cy="3748869"/>
          </a:xfrm>
          <a:prstGeom prst="rect">
            <a:avLst/>
          </a:prstGeom>
        </p:spPr>
      </p:pic>
    </p:spTree>
    <p:extLst>
      <p:ext uri="{BB962C8B-B14F-4D97-AF65-F5344CB8AC3E}">
        <p14:creationId xmlns:p14="http://schemas.microsoft.com/office/powerpoint/2010/main" val="159038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B3933-8819-517C-9488-0AC6B8D354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CC759D-1079-6140-8200-9C913D11E8FA}"/>
              </a:ext>
            </a:extLst>
          </p:cNvPr>
          <p:cNvSpPr>
            <a:spLocks noGrp="1"/>
          </p:cNvSpPr>
          <p:nvPr>
            <p:ph type="title"/>
          </p:nvPr>
        </p:nvSpPr>
        <p:spPr>
          <a:xfrm>
            <a:off x="677334" y="447040"/>
            <a:ext cx="8596668" cy="1320800"/>
          </a:xfrm>
        </p:spPr>
        <p:txBody>
          <a:bodyPr/>
          <a:lstStyle/>
          <a:p>
            <a:r>
              <a:rPr lang="en-US" b="1" dirty="0">
                <a:latin typeface="Franklin Gothic Book" panose="020B0503020102020204" pitchFamily="34" charset="0"/>
              </a:rPr>
              <a:t>Everyone has a Story</a:t>
            </a:r>
          </a:p>
        </p:txBody>
      </p:sp>
      <p:sp>
        <p:nvSpPr>
          <p:cNvPr id="3" name="Content Placeholder 2">
            <a:extLst>
              <a:ext uri="{FF2B5EF4-FFF2-40B4-BE49-F238E27FC236}">
                <a16:creationId xmlns:a16="http://schemas.microsoft.com/office/drawing/2014/main" id="{AEEF17A5-A2E0-6A1F-F8BD-83F2163214FE}"/>
              </a:ext>
            </a:extLst>
          </p:cNvPr>
          <p:cNvSpPr>
            <a:spLocks noGrp="1"/>
          </p:cNvSpPr>
          <p:nvPr>
            <p:ph idx="1"/>
          </p:nvPr>
        </p:nvSpPr>
        <p:spPr>
          <a:xfrm>
            <a:off x="905165" y="2323149"/>
            <a:ext cx="3593583" cy="2767012"/>
          </a:xfrm>
        </p:spPr>
        <p:txBody>
          <a:bodyPr>
            <a:normAutofit fontScale="92500" lnSpcReduction="10000"/>
          </a:bodyPr>
          <a:lstStyle/>
          <a:p>
            <a:pPr algn="ctr"/>
            <a:endParaRPr lang="en-US" sz="2800" b="1" dirty="0">
              <a:solidFill>
                <a:schemeClr val="tx1"/>
              </a:solidFill>
              <a:latin typeface="Franklin Gothic Book" panose="020B0503020102020204" pitchFamily="34" charset="0"/>
            </a:endParaRPr>
          </a:p>
          <a:p>
            <a:pPr marL="0" indent="0" algn="ctr">
              <a:buNone/>
            </a:pPr>
            <a:r>
              <a:rPr lang="en-US" sz="3200" b="1" dirty="0">
                <a:solidFill>
                  <a:schemeClr val="tx1"/>
                </a:solidFill>
                <a:latin typeface="Franklin Gothic Book" panose="020B0503020102020204" pitchFamily="34" charset="0"/>
              </a:rPr>
              <a:t>Great organizations begin to fail when we start worshipping our Methods and forget the Message.</a:t>
            </a:r>
          </a:p>
          <a:p>
            <a:endParaRPr lang="en-US" dirty="0"/>
          </a:p>
        </p:txBody>
      </p:sp>
      <p:pic>
        <p:nvPicPr>
          <p:cNvPr id="4" name="Picture 3" descr="Blue text on a white background&#10;&#10;Description automatically generated">
            <a:extLst>
              <a:ext uri="{FF2B5EF4-FFF2-40B4-BE49-F238E27FC236}">
                <a16:creationId xmlns:a16="http://schemas.microsoft.com/office/drawing/2014/main" id="{B0F0E620-3FCB-53AE-FDAF-A0062F66D11E}"/>
              </a:ext>
            </a:extLst>
          </p:cNvPr>
          <p:cNvPicPr>
            <a:picLocks noChangeAspect="1"/>
          </p:cNvPicPr>
          <p:nvPr/>
        </p:nvPicPr>
        <p:blipFill>
          <a:blip r:embed="rId2"/>
          <a:stretch>
            <a:fillRect/>
          </a:stretch>
        </p:blipFill>
        <p:spPr>
          <a:xfrm>
            <a:off x="8503317" y="6066531"/>
            <a:ext cx="3429479" cy="628738"/>
          </a:xfrm>
          <a:prstGeom prst="rect">
            <a:avLst/>
          </a:prstGeom>
        </p:spPr>
      </p:pic>
      <p:pic>
        <p:nvPicPr>
          <p:cNvPr id="7" name="Picture 6" descr="31 Best Teamwork Memes to Boost Team Morale Remotely - ThinkRemote">
            <a:extLst>
              <a:ext uri="{FF2B5EF4-FFF2-40B4-BE49-F238E27FC236}">
                <a16:creationId xmlns:a16="http://schemas.microsoft.com/office/drawing/2014/main" id="{2DE6C1FF-1E52-8803-674F-0F2B678863A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395" y="1572564"/>
            <a:ext cx="3034922" cy="402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59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9DA1A-F10A-199D-414E-835DC1AED26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27DE41-57FA-3D7D-55CA-9049A0F8C4AE}"/>
              </a:ext>
            </a:extLst>
          </p:cNvPr>
          <p:cNvSpPr>
            <a:spLocks noGrp="1"/>
          </p:cNvSpPr>
          <p:nvPr>
            <p:ph idx="1"/>
          </p:nvPr>
        </p:nvSpPr>
        <p:spPr>
          <a:xfrm>
            <a:off x="383750" y="0"/>
            <a:ext cx="8727923" cy="1117001"/>
          </a:xfrm>
        </p:spPr>
        <p:txBody>
          <a:bodyPr>
            <a:normAutofit fontScale="85000" lnSpcReduction="10000"/>
          </a:bodyPr>
          <a:lstStyle/>
          <a:p>
            <a:endParaRPr lang="en-US" sz="2400" dirty="0">
              <a:solidFill>
                <a:srgbClr val="FF0000"/>
              </a:solidFill>
            </a:endParaRPr>
          </a:p>
          <a:p>
            <a:pPr marL="0" indent="0">
              <a:buNone/>
            </a:pPr>
            <a:r>
              <a:rPr lang="en-US" sz="4800" b="1" i="0" dirty="0">
                <a:solidFill>
                  <a:srgbClr val="001D35"/>
                </a:solidFill>
                <a:effectLst/>
                <a:latin typeface="Franklin Gothic Book" panose="020B0503020102020204" pitchFamily="34" charset="0"/>
              </a:rPr>
              <a:t>The reticular activating system (RAS)</a:t>
            </a:r>
            <a:endParaRPr lang="en-US" sz="1900" b="1" dirty="0">
              <a:solidFill>
                <a:srgbClr val="FF0000"/>
              </a:solidFill>
              <a:latin typeface="Franklin Gothic Book" panose="020B0503020102020204" pitchFamily="34" charset="0"/>
            </a:endParaRPr>
          </a:p>
          <a:p>
            <a:endParaRPr lang="en-US" dirty="0"/>
          </a:p>
        </p:txBody>
      </p:sp>
      <p:pic>
        <p:nvPicPr>
          <p:cNvPr id="4" name="Picture 3" descr="Blue text on a white background&#10;&#10;Description automatically generated">
            <a:extLst>
              <a:ext uri="{FF2B5EF4-FFF2-40B4-BE49-F238E27FC236}">
                <a16:creationId xmlns:a16="http://schemas.microsoft.com/office/drawing/2014/main" id="{A05F1288-2A3F-3A5E-9E9A-17AE231941BD}"/>
              </a:ext>
            </a:extLst>
          </p:cNvPr>
          <p:cNvPicPr>
            <a:picLocks noChangeAspect="1"/>
          </p:cNvPicPr>
          <p:nvPr/>
        </p:nvPicPr>
        <p:blipFill>
          <a:blip r:embed="rId2"/>
          <a:stretch>
            <a:fillRect/>
          </a:stretch>
        </p:blipFill>
        <p:spPr>
          <a:xfrm>
            <a:off x="8503317" y="6066531"/>
            <a:ext cx="3429479" cy="628738"/>
          </a:xfrm>
          <a:prstGeom prst="rect">
            <a:avLst/>
          </a:prstGeom>
        </p:spPr>
      </p:pic>
      <p:pic>
        <p:nvPicPr>
          <p:cNvPr id="5" name="Picture 4">
            <a:extLst>
              <a:ext uri="{FF2B5EF4-FFF2-40B4-BE49-F238E27FC236}">
                <a16:creationId xmlns:a16="http://schemas.microsoft.com/office/drawing/2014/main" id="{8385E6CD-E010-F83E-038B-AFB09B088E2B}"/>
              </a:ext>
            </a:extLst>
          </p:cNvPr>
          <p:cNvPicPr>
            <a:picLocks noChangeAspect="1"/>
          </p:cNvPicPr>
          <p:nvPr/>
        </p:nvPicPr>
        <p:blipFill>
          <a:blip r:embed="rId3"/>
          <a:stretch>
            <a:fillRect/>
          </a:stretch>
        </p:blipFill>
        <p:spPr>
          <a:xfrm>
            <a:off x="2800993" y="1880243"/>
            <a:ext cx="4276546" cy="4276546"/>
          </a:xfrm>
          <a:prstGeom prst="rect">
            <a:avLst/>
          </a:prstGeom>
        </p:spPr>
      </p:pic>
    </p:spTree>
    <p:extLst>
      <p:ext uri="{BB962C8B-B14F-4D97-AF65-F5344CB8AC3E}">
        <p14:creationId xmlns:p14="http://schemas.microsoft.com/office/powerpoint/2010/main" val="722053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9D78F-220B-D991-13CA-6CC921C4DC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8B1DB9-A38F-9548-190D-692F0642B485}"/>
              </a:ext>
            </a:extLst>
          </p:cNvPr>
          <p:cNvSpPr>
            <a:spLocks noGrp="1"/>
          </p:cNvSpPr>
          <p:nvPr>
            <p:ph idx="1"/>
          </p:nvPr>
        </p:nvSpPr>
        <p:spPr>
          <a:xfrm>
            <a:off x="636694" y="2324429"/>
            <a:ext cx="8596668" cy="4370840"/>
          </a:xfrm>
        </p:spPr>
        <p:txBody>
          <a:bodyPr>
            <a:normAutofit/>
          </a:bodyPr>
          <a:lstStyle/>
          <a:p>
            <a:endParaRPr lang="en-US" sz="2400" dirty="0">
              <a:solidFill>
                <a:srgbClr val="FF0000"/>
              </a:solidFill>
            </a:endParaRPr>
          </a:p>
          <a:p>
            <a:pPr marL="1143000" indent="-1143000">
              <a:buAutoNum type="arabicPeriod"/>
            </a:pPr>
            <a:r>
              <a:rPr lang="en-US" sz="5200" b="1" dirty="0">
                <a:solidFill>
                  <a:schemeClr val="tx1"/>
                </a:solidFill>
                <a:latin typeface="Franklin Gothic Book" panose="020B0503020102020204" pitchFamily="34" charset="0"/>
              </a:rPr>
              <a:t>Things that are Unusual</a:t>
            </a:r>
          </a:p>
          <a:p>
            <a:pPr marL="1143000" indent="-1143000">
              <a:buAutoNum type="arabicPeriod"/>
            </a:pPr>
            <a:r>
              <a:rPr lang="en-US" sz="5200" b="1" dirty="0">
                <a:solidFill>
                  <a:schemeClr val="tx1"/>
                </a:solidFill>
                <a:latin typeface="Franklin Gothic Book" panose="020B0503020102020204" pitchFamily="34" charset="0"/>
              </a:rPr>
              <a:t>Things that Threaten you</a:t>
            </a:r>
          </a:p>
          <a:p>
            <a:pPr marL="1143000" indent="-1143000">
              <a:buAutoNum type="arabicPeriod"/>
            </a:pPr>
            <a:r>
              <a:rPr lang="en-US" sz="5200" b="1" dirty="0">
                <a:solidFill>
                  <a:schemeClr val="tx1"/>
                </a:solidFill>
                <a:latin typeface="Franklin Gothic Book" panose="020B0503020102020204" pitchFamily="34" charset="0"/>
              </a:rPr>
              <a:t>Things that are of Value</a:t>
            </a:r>
          </a:p>
          <a:p>
            <a:endParaRPr lang="en-US" sz="5200" b="1" dirty="0">
              <a:solidFill>
                <a:srgbClr val="FF0000"/>
              </a:solidFill>
              <a:latin typeface="Franklin Gothic Book" panose="020B0503020102020204" pitchFamily="34" charset="0"/>
            </a:endParaRPr>
          </a:p>
          <a:p>
            <a:endParaRPr lang="en-US" dirty="0"/>
          </a:p>
        </p:txBody>
      </p:sp>
      <p:pic>
        <p:nvPicPr>
          <p:cNvPr id="4" name="Picture 3" descr="Blue text on a white background&#10;&#10;Description automatically generated">
            <a:extLst>
              <a:ext uri="{FF2B5EF4-FFF2-40B4-BE49-F238E27FC236}">
                <a16:creationId xmlns:a16="http://schemas.microsoft.com/office/drawing/2014/main" id="{E8D4B9EB-6F4B-82DD-B47E-681A42E2512E}"/>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6" name="TextBox 5">
            <a:extLst>
              <a:ext uri="{FF2B5EF4-FFF2-40B4-BE49-F238E27FC236}">
                <a16:creationId xmlns:a16="http://schemas.microsoft.com/office/drawing/2014/main" id="{3987396A-0688-F7D4-8C8B-9B6B68AA0414}"/>
              </a:ext>
            </a:extLst>
          </p:cNvPr>
          <p:cNvSpPr txBox="1"/>
          <p:nvPr/>
        </p:nvSpPr>
        <p:spPr>
          <a:xfrm>
            <a:off x="636694" y="162731"/>
            <a:ext cx="6101080" cy="1862048"/>
          </a:xfrm>
          <a:prstGeom prst="rect">
            <a:avLst/>
          </a:prstGeom>
          <a:noFill/>
        </p:spPr>
        <p:txBody>
          <a:bodyPr wrap="square">
            <a:spAutoFit/>
          </a:bodyPr>
          <a:lstStyle/>
          <a:p>
            <a:r>
              <a:rPr lang="en-US" sz="11500" b="1" dirty="0">
                <a:latin typeface="Franklin Gothic Book" panose="020B0503020102020204" pitchFamily="34" charset="0"/>
              </a:rPr>
              <a:t>RAS</a:t>
            </a:r>
            <a:endParaRPr lang="en-US" sz="11500" dirty="0"/>
          </a:p>
        </p:txBody>
      </p:sp>
    </p:spTree>
    <p:extLst>
      <p:ext uri="{BB962C8B-B14F-4D97-AF65-F5344CB8AC3E}">
        <p14:creationId xmlns:p14="http://schemas.microsoft.com/office/powerpoint/2010/main" val="393954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A5D6BF-F319-7163-5379-EBB8A38137BB}"/>
              </a:ext>
            </a:extLst>
          </p:cNvPr>
          <p:cNvSpPr>
            <a:spLocks noGrp="1"/>
          </p:cNvSpPr>
          <p:nvPr>
            <p:ph idx="1"/>
          </p:nvPr>
        </p:nvSpPr>
        <p:spPr>
          <a:xfrm>
            <a:off x="499918" y="-792479"/>
            <a:ext cx="7384242" cy="3230880"/>
          </a:xfrm>
        </p:spPr>
        <p:txBody>
          <a:bodyPr>
            <a:normAutofit/>
          </a:bodyPr>
          <a:lstStyle/>
          <a:p>
            <a:endParaRPr lang="en-US" sz="2400" b="1" dirty="0">
              <a:solidFill>
                <a:srgbClr val="FF0000"/>
              </a:solidFill>
              <a:latin typeface="Franklin Gothic Book" panose="020B0503020102020204" pitchFamily="34" charset="0"/>
            </a:endParaRPr>
          </a:p>
          <a:p>
            <a:endParaRPr lang="en-US" sz="2400" b="1" dirty="0">
              <a:solidFill>
                <a:srgbClr val="FF0000"/>
              </a:solidFill>
              <a:latin typeface="Franklin Gothic Book" panose="020B0503020102020204" pitchFamily="34" charset="0"/>
            </a:endParaRPr>
          </a:p>
          <a:p>
            <a:pPr marL="0" indent="0">
              <a:buNone/>
            </a:pPr>
            <a:r>
              <a:rPr lang="en-US" sz="7200" b="1" dirty="0">
                <a:solidFill>
                  <a:schemeClr val="tx1"/>
                </a:solidFill>
                <a:latin typeface="Franklin Gothic Book" panose="020B0503020102020204" pitchFamily="34" charset="0"/>
              </a:rPr>
              <a:t>The Amygdala</a:t>
            </a:r>
            <a:endParaRPr lang="en-US" sz="6600" b="1"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1392EE6C-A1BA-C201-8663-1067223968EB}"/>
              </a:ext>
            </a:extLst>
          </p:cNvPr>
          <p:cNvPicPr>
            <a:picLocks noChangeAspect="1"/>
          </p:cNvPicPr>
          <p:nvPr/>
        </p:nvPicPr>
        <p:blipFill>
          <a:blip r:embed="rId2"/>
          <a:stretch>
            <a:fillRect/>
          </a:stretch>
        </p:blipFill>
        <p:spPr>
          <a:xfrm>
            <a:off x="8503317" y="6066531"/>
            <a:ext cx="3429479" cy="628738"/>
          </a:xfrm>
          <a:prstGeom prst="rect">
            <a:avLst/>
          </a:prstGeom>
        </p:spPr>
      </p:pic>
      <p:pic>
        <p:nvPicPr>
          <p:cNvPr id="5" name="Picture 4">
            <a:extLst>
              <a:ext uri="{FF2B5EF4-FFF2-40B4-BE49-F238E27FC236}">
                <a16:creationId xmlns:a16="http://schemas.microsoft.com/office/drawing/2014/main" id="{D3943C56-EE63-2A8D-C916-A512A8D1C58A}"/>
              </a:ext>
            </a:extLst>
          </p:cNvPr>
          <p:cNvPicPr>
            <a:picLocks noChangeAspect="1"/>
          </p:cNvPicPr>
          <p:nvPr/>
        </p:nvPicPr>
        <p:blipFill>
          <a:blip r:embed="rId3"/>
          <a:stretch>
            <a:fillRect/>
          </a:stretch>
        </p:blipFill>
        <p:spPr>
          <a:xfrm>
            <a:off x="2092916" y="1778000"/>
            <a:ext cx="5791244" cy="4531189"/>
          </a:xfrm>
          <a:prstGeom prst="rect">
            <a:avLst/>
          </a:prstGeom>
        </p:spPr>
      </p:pic>
    </p:spTree>
    <p:extLst>
      <p:ext uri="{BB962C8B-B14F-4D97-AF65-F5344CB8AC3E}">
        <p14:creationId xmlns:p14="http://schemas.microsoft.com/office/powerpoint/2010/main" val="216456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0D827-708E-A0E0-92A5-9F20AE8DC2C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8DA1FD-D235-8FBE-A821-9103A251157F}"/>
              </a:ext>
            </a:extLst>
          </p:cNvPr>
          <p:cNvSpPr>
            <a:spLocks noGrp="1"/>
          </p:cNvSpPr>
          <p:nvPr>
            <p:ph idx="1"/>
          </p:nvPr>
        </p:nvSpPr>
        <p:spPr>
          <a:xfrm>
            <a:off x="0" y="415052"/>
            <a:ext cx="9913256" cy="5032215"/>
          </a:xfrm>
        </p:spPr>
        <p:txBody>
          <a:bodyPr>
            <a:normAutofit/>
          </a:bodyPr>
          <a:lstStyle/>
          <a:p>
            <a:endParaRPr lang="en-US" sz="2400" dirty="0">
              <a:solidFill>
                <a:schemeClr val="tx1"/>
              </a:solidFill>
            </a:endParaRPr>
          </a:p>
          <a:p>
            <a:endParaRPr lang="en-US" sz="2400" dirty="0">
              <a:solidFill>
                <a:schemeClr val="tx1"/>
              </a:solidFill>
            </a:endParaRPr>
          </a:p>
          <a:p>
            <a:pPr marL="0" indent="0" algn="ctr">
              <a:buNone/>
            </a:pPr>
            <a:r>
              <a:rPr lang="en-US" sz="6600" b="1" dirty="0">
                <a:solidFill>
                  <a:schemeClr val="tx1"/>
                </a:solidFill>
                <a:latin typeface="Franklin Gothic Book" panose="020B0503020102020204" pitchFamily="34" charset="0"/>
              </a:rPr>
              <a:t>Everyone has a Story…</a:t>
            </a:r>
          </a:p>
          <a:p>
            <a:pPr marL="0" indent="0" algn="ctr">
              <a:buNone/>
            </a:pPr>
            <a:endParaRPr lang="en-US" sz="5400" b="1" dirty="0">
              <a:solidFill>
                <a:schemeClr val="accent1">
                  <a:lumMod val="75000"/>
                </a:schemeClr>
              </a:solidFill>
              <a:latin typeface="Franklin Gothic Book" panose="020B0503020102020204" pitchFamily="34" charset="0"/>
            </a:endParaRPr>
          </a:p>
          <a:p>
            <a:pPr marL="0" indent="0" algn="ctr">
              <a:buNone/>
            </a:pPr>
            <a:r>
              <a:rPr lang="en-US" sz="4800" b="1" dirty="0">
                <a:solidFill>
                  <a:schemeClr val="accent1">
                    <a:lumMod val="75000"/>
                  </a:schemeClr>
                </a:solidFill>
                <a:latin typeface="Franklin Gothic Book" panose="020B0503020102020204" pitchFamily="34" charset="0"/>
              </a:rPr>
              <a:t>…</a:t>
            </a:r>
            <a:r>
              <a:rPr lang="en-US" sz="4800" b="1" i="0" dirty="0">
                <a:solidFill>
                  <a:schemeClr val="accent1">
                    <a:lumMod val="75000"/>
                  </a:schemeClr>
                </a:solidFill>
                <a:effectLst/>
                <a:latin typeface="Franklin Gothic Book" panose="020B0503020102020204" pitchFamily="34" charset="0"/>
              </a:rPr>
              <a:t> especially in situations involving anxiety, fear, or rage</a:t>
            </a:r>
            <a:endParaRPr lang="en-US" sz="4800" b="1" dirty="0">
              <a:solidFill>
                <a:schemeClr val="accent1">
                  <a:lumMod val="75000"/>
                </a:schemeClr>
              </a:solidFill>
              <a:latin typeface="Franklin Gothic Book" panose="020B0503020102020204" pitchFamily="34" charset="0"/>
            </a:endParaRPr>
          </a:p>
          <a:p>
            <a:pPr marL="0" indent="0" algn="ctr">
              <a:buNone/>
            </a:pPr>
            <a:endParaRPr lang="en-US" sz="7300" dirty="0">
              <a:solidFill>
                <a:schemeClr val="tx1"/>
              </a:solidFill>
            </a:endParaRPr>
          </a:p>
        </p:txBody>
      </p:sp>
      <p:pic>
        <p:nvPicPr>
          <p:cNvPr id="4" name="Picture 3" descr="Blue text on a white background&#10;&#10;Description automatically generated">
            <a:extLst>
              <a:ext uri="{FF2B5EF4-FFF2-40B4-BE49-F238E27FC236}">
                <a16:creationId xmlns:a16="http://schemas.microsoft.com/office/drawing/2014/main" id="{BAA417A5-2C60-4EDB-BCCB-290E53F94226}"/>
              </a:ext>
            </a:extLst>
          </p:cNvPr>
          <p:cNvPicPr>
            <a:picLocks noChangeAspect="1"/>
          </p:cNvPicPr>
          <p:nvPr/>
        </p:nvPicPr>
        <p:blipFill>
          <a:blip r:embed="rId2"/>
          <a:stretch>
            <a:fillRect/>
          </a:stretch>
        </p:blipFill>
        <p:spPr>
          <a:xfrm>
            <a:off x="8503317" y="6066531"/>
            <a:ext cx="3429479" cy="628738"/>
          </a:xfrm>
          <a:prstGeom prst="rect">
            <a:avLst/>
          </a:prstGeom>
        </p:spPr>
      </p:pic>
    </p:spTree>
    <p:extLst>
      <p:ext uri="{BB962C8B-B14F-4D97-AF65-F5344CB8AC3E}">
        <p14:creationId xmlns:p14="http://schemas.microsoft.com/office/powerpoint/2010/main" val="24298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815BD-8FF7-0C89-7481-97C66C448FB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1816FB-1C1E-D577-1E51-62439D7915C3}"/>
              </a:ext>
            </a:extLst>
          </p:cNvPr>
          <p:cNvSpPr>
            <a:spLocks noGrp="1"/>
          </p:cNvSpPr>
          <p:nvPr>
            <p:ph idx="1"/>
          </p:nvPr>
        </p:nvSpPr>
        <p:spPr>
          <a:xfrm>
            <a:off x="396240" y="689372"/>
            <a:ext cx="10886481" cy="5142468"/>
          </a:xfrm>
        </p:spPr>
        <p:txBody>
          <a:bodyPr>
            <a:normAutofit fontScale="32500" lnSpcReduction="20000"/>
          </a:bodyPr>
          <a:lstStyle/>
          <a:p>
            <a:endParaRPr lang="en-US" sz="2400" dirty="0">
              <a:solidFill>
                <a:schemeClr val="tx1"/>
              </a:solidFill>
            </a:endParaRPr>
          </a:p>
          <a:p>
            <a:endParaRPr lang="en-US" sz="6200" dirty="0">
              <a:solidFill>
                <a:schemeClr val="tx1"/>
              </a:solidFill>
            </a:endParaRPr>
          </a:p>
          <a:p>
            <a:pPr marL="0" indent="0" algn="ctr">
              <a:buNone/>
            </a:pPr>
            <a:r>
              <a:rPr lang="en-US" sz="12300" b="1" dirty="0">
                <a:latin typeface="Franklin Gothic Book" panose="020B0503020102020204" pitchFamily="34" charset="0"/>
              </a:rPr>
              <a:t>Working together we can validate their Stories.</a:t>
            </a:r>
          </a:p>
          <a:p>
            <a:pPr marL="0" indent="0" algn="ctr">
              <a:buNone/>
            </a:pPr>
            <a:endParaRPr lang="en-US" sz="9800" b="1" dirty="0">
              <a:solidFill>
                <a:schemeClr val="accent1">
                  <a:lumMod val="75000"/>
                </a:schemeClr>
              </a:solidFill>
              <a:latin typeface="Franklin Gothic Book" panose="020B0503020102020204" pitchFamily="34" charset="0"/>
            </a:endParaRPr>
          </a:p>
          <a:p>
            <a:pPr marL="342900" indent="-342900">
              <a:buAutoNum type="arabicPeriod"/>
            </a:pPr>
            <a:r>
              <a:rPr lang="en-US" sz="8000" b="1" dirty="0">
                <a:solidFill>
                  <a:schemeClr val="accent1">
                    <a:lumMod val="75000"/>
                  </a:schemeClr>
                </a:solidFill>
                <a:latin typeface="Franklin Gothic Book" panose="020B0503020102020204" pitchFamily="34" charset="0"/>
              </a:rPr>
              <a:t>Each Child has a </a:t>
            </a:r>
            <a:r>
              <a:rPr lang="en-US" sz="8000" b="1" i="0" dirty="0">
                <a:solidFill>
                  <a:schemeClr val="accent1">
                    <a:lumMod val="75000"/>
                  </a:schemeClr>
                </a:solidFill>
                <a:effectLst/>
                <a:latin typeface="Franklin Gothic Book" panose="020B0503020102020204" pitchFamily="34" charset="0"/>
              </a:rPr>
              <a:t>Narrative </a:t>
            </a:r>
          </a:p>
          <a:p>
            <a:pPr marL="342900" indent="-342900">
              <a:buAutoNum type="arabicPeriod"/>
            </a:pPr>
            <a:r>
              <a:rPr lang="en-US" sz="8000" b="1" dirty="0">
                <a:solidFill>
                  <a:schemeClr val="accent1">
                    <a:lumMod val="75000"/>
                  </a:schemeClr>
                </a:solidFill>
                <a:latin typeface="Franklin Gothic Book" panose="020B0503020102020204" pitchFamily="34" charset="0"/>
              </a:rPr>
              <a:t>The Courts have a Narrativize </a:t>
            </a:r>
            <a:endParaRPr lang="en-US" sz="8000" b="1" i="0" dirty="0">
              <a:solidFill>
                <a:schemeClr val="accent1">
                  <a:lumMod val="75000"/>
                </a:schemeClr>
              </a:solidFill>
              <a:effectLst/>
              <a:latin typeface="Franklin Gothic Book" panose="020B0503020102020204" pitchFamily="34" charset="0"/>
            </a:endParaRPr>
          </a:p>
          <a:p>
            <a:pPr marL="342900" indent="-342900">
              <a:buFontTx/>
              <a:buAutoNum type="arabicPeriod"/>
            </a:pPr>
            <a:r>
              <a:rPr lang="en-US" sz="8000" b="1" i="0" dirty="0">
                <a:solidFill>
                  <a:schemeClr val="accent1">
                    <a:lumMod val="75000"/>
                  </a:schemeClr>
                </a:solidFill>
                <a:effectLst/>
                <a:latin typeface="Franklin Gothic Book" panose="020B0503020102020204" pitchFamily="34" charset="0"/>
              </a:rPr>
              <a:t>DFPS – Workers have a Narrative </a:t>
            </a:r>
          </a:p>
          <a:p>
            <a:pPr marL="342900" indent="-342900">
              <a:buAutoNum type="arabicPeriod"/>
            </a:pPr>
            <a:r>
              <a:rPr lang="en-US" sz="8000" b="1" dirty="0">
                <a:solidFill>
                  <a:schemeClr val="accent1">
                    <a:lumMod val="75000"/>
                  </a:schemeClr>
                </a:solidFill>
                <a:latin typeface="Franklin Gothic Book" panose="020B0503020102020204" pitchFamily="34" charset="0"/>
              </a:rPr>
              <a:t>Parents have a </a:t>
            </a:r>
            <a:r>
              <a:rPr lang="en-US" sz="8000" b="1" i="0" dirty="0">
                <a:solidFill>
                  <a:schemeClr val="accent1">
                    <a:lumMod val="75000"/>
                  </a:schemeClr>
                </a:solidFill>
                <a:effectLst/>
                <a:latin typeface="Franklin Gothic Book" panose="020B0503020102020204" pitchFamily="34" charset="0"/>
              </a:rPr>
              <a:t>Narrative </a:t>
            </a:r>
          </a:p>
          <a:p>
            <a:pPr marL="342900" indent="-342900">
              <a:buAutoNum type="arabicPeriod"/>
            </a:pPr>
            <a:r>
              <a:rPr lang="en-US" sz="8000" b="1" i="0" dirty="0">
                <a:solidFill>
                  <a:schemeClr val="accent1">
                    <a:lumMod val="75000"/>
                  </a:schemeClr>
                </a:solidFill>
                <a:effectLst/>
                <a:latin typeface="Franklin Gothic Book" panose="020B0503020102020204" pitchFamily="34" charset="0"/>
              </a:rPr>
              <a:t>The Community has a Narrative </a:t>
            </a:r>
          </a:p>
          <a:p>
            <a:pPr marL="342900" indent="-342900">
              <a:buAutoNum type="arabicPeriod"/>
            </a:pPr>
            <a:r>
              <a:rPr lang="en-US" sz="8000" b="1" dirty="0">
                <a:solidFill>
                  <a:schemeClr val="accent1">
                    <a:lumMod val="75000"/>
                  </a:schemeClr>
                </a:solidFill>
                <a:latin typeface="Franklin Gothic Book" panose="020B0503020102020204" pitchFamily="34" charset="0"/>
              </a:rPr>
              <a:t>Your Region Child Welfare Board has a Narrative</a:t>
            </a:r>
          </a:p>
          <a:p>
            <a:pPr marL="342900" indent="-342900">
              <a:buAutoNum type="arabicPeriod"/>
            </a:pPr>
            <a:r>
              <a:rPr lang="en-US" sz="8000" b="1" dirty="0">
                <a:solidFill>
                  <a:schemeClr val="accent1">
                    <a:lumMod val="75000"/>
                  </a:schemeClr>
                </a:solidFill>
                <a:latin typeface="Franklin Gothic Book" panose="020B0503020102020204" pitchFamily="34" charset="0"/>
              </a:rPr>
              <a:t>Your Local Child Welfare Board has a Narrative </a:t>
            </a:r>
          </a:p>
          <a:p>
            <a:pPr marL="0" indent="0" algn="ctr">
              <a:buNone/>
            </a:pPr>
            <a:endParaRPr lang="en-US" sz="7300" dirty="0">
              <a:solidFill>
                <a:schemeClr val="tx1"/>
              </a:solidFill>
            </a:endParaRPr>
          </a:p>
        </p:txBody>
      </p:sp>
      <p:pic>
        <p:nvPicPr>
          <p:cNvPr id="4" name="Picture 3" descr="Blue text on a white background&#10;&#10;Description automatically generated">
            <a:extLst>
              <a:ext uri="{FF2B5EF4-FFF2-40B4-BE49-F238E27FC236}">
                <a16:creationId xmlns:a16="http://schemas.microsoft.com/office/drawing/2014/main" id="{2B9ACA5D-F10A-B085-6274-FAF3B85E49BA}"/>
              </a:ext>
            </a:extLst>
          </p:cNvPr>
          <p:cNvPicPr>
            <a:picLocks noChangeAspect="1"/>
          </p:cNvPicPr>
          <p:nvPr/>
        </p:nvPicPr>
        <p:blipFill>
          <a:blip r:embed="rId2"/>
          <a:stretch>
            <a:fillRect/>
          </a:stretch>
        </p:blipFill>
        <p:spPr>
          <a:xfrm>
            <a:off x="8503317" y="6066531"/>
            <a:ext cx="3429479" cy="628738"/>
          </a:xfrm>
          <a:prstGeom prst="rect">
            <a:avLst/>
          </a:prstGeom>
        </p:spPr>
      </p:pic>
    </p:spTree>
    <p:extLst>
      <p:ext uri="{BB962C8B-B14F-4D97-AF65-F5344CB8AC3E}">
        <p14:creationId xmlns:p14="http://schemas.microsoft.com/office/powerpoint/2010/main" val="2686185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E25A5-98D0-8CAB-552D-2A50CEDA90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54BF86-999E-B7C2-4222-1964DE54F31B}"/>
              </a:ext>
            </a:extLst>
          </p:cNvPr>
          <p:cNvSpPr>
            <a:spLocks noGrp="1"/>
          </p:cNvSpPr>
          <p:nvPr>
            <p:ph idx="1"/>
          </p:nvPr>
        </p:nvSpPr>
        <p:spPr>
          <a:xfrm>
            <a:off x="1" y="912892"/>
            <a:ext cx="9652000" cy="5032215"/>
          </a:xfrm>
        </p:spPr>
        <p:txBody>
          <a:bodyPr>
            <a:normAutofit fontScale="62500" lnSpcReduction="20000"/>
          </a:bodyPr>
          <a:lstStyle/>
          <a:p>
            <a:endParaRPr lang="en-US" sz="2400" dirty="0">
              <a:solidFill>
                <a:schemeClr val="tx1"/>
              </a:solidFill>
            </a:endParaRPr>
          </a:p>
          <a:p>
            <a:endParaRPr lang="en-US" sz="6200" dirty="0">
              <a:solidFill>
                <a:schemeClr val="tx1"/>
              </a:solidFill>
            </a:endParaRPr>
          </a:p>
          <a:p>
            <a:pPr marL="0" indent="0" algn="ctr">
              <a:buNone/>
            </a:pPr>
            <a:r>
              <a:rPr lang="en-US" sz="8000" b="1" dirty="0">
                <a:latin typeface="Franklin Gothic Book" panose="020B0503020102020204" pitchFamily="34" charset="0"/>
              </a:rPr>
              <a:t>Your State, Regional and Local Child Welfare Boards help define and combine these narratives.</a:t>
            </a:r>
          </a:p>
          <a:p>
            <a:pPr marL="0" indent="0" algn="ctr">
              <a:buNone/>
            </a:pPr>
            <a:endParaRPr lang="en-US" sz="9600" b="1" dirty="0">
              <a:latin typeface="Franklin Gothic Book" panose="020B0503020102020204" pitchFamily="34" charset="0"/>
            </a:endParaRPr>
          </a:p>
          <a:p>
            <a:pPr marL="0" marR="0" lvl="0" indent="0" algn="ctr" defTabSz="914400" rtl="0" eaLnBrk="1" fontAlgn="auto" latinLnBrk="0" hangingPunct="1">
              <a:lnSpc>
                <a:spcPct val="100000"/>
              </a:lnSpc>
              <a:spcBef>
                <a:spcPts val="0"/>
              </a:spcBef>
              <a:spcAft>
                <a:spcPts val="0"/>
              </a:spcAft>
              <a:buClrTx/>
              <a:buSzTx/>
              <a:buNone/>
              <a:tabLst/>
              <a:defRPr/>
            </a:pPr>
            <a:r>
              <a:rPr lang="en-US" sz="8000" b="1" dirty="0">
                <a:solidFill>
                  <a:schemeClr val="accent1">
                    <a:lumMod val="75000"/>
                  </a:schemeClr>
                </a:solidFill>
                <a:latin typeface="Franklin Gothic Book" panose="020B0503020102020204" pitchFamily="34" charset="0"/>
              </a:rPr>
              <a:t>Faith Based and Community Initiatives are here to help</a:t>
            </a:r>
            <a:endParaRPr kumimoji="0" lang="en-US" sz="8000" b="1" i="0" u="none" strike="noStrike" kern="1200" cap="none" spc="0" normalizeH="0" baseline="0" noProof="0" dirty="0">
              <a:ln>
                <a:noFill/>
              </a:ln>
              <a:solidFill>
                <a:schemeClr val="accent1">
                  <a:lumMod val="75000"/>
                </a:schemeClr>
              </a:solidFill>
              <a:effectLst/>
              <a:uLnTx/>
              <a:uFillTx/>
              <a:latin typeface="Franklin Gothic Book" panose="020B0503020102020204" pitchFamily="34" charset="0"/>
            </a:endParaRPr>
          </a:p>
          <a:p>
            <a:pPr marL="0" indent="0" algn="ctr">
              <a:buNone/>
            </a:pPr>
            <a:endParaRPr lang="en-US" sz="7300" dirty="0">
              <a:solidFill>
                <a:schemeClr val="tx1"/>
              </a:solidFill>
            </a:endParaRPr>
          </a:p>
        </p:txBody>
      </p:sp>
      <p:pic>
        <p:nvPicPr>
          <p:cNvPr id="4" name="Picture 3" descr="Blue text on a white background&#10;&#10;Description automatically generated">
            <a:extLst>
              <a:ext uri="{FF2B5EF4-FFF2-40B4-BE49-F238E27FC236}">
                <a16:creationId xmlns:a16="http://schemas.microsoft.com/office/drawing/2014/main" id="{E1EC0EBD-6172-200D-6E7B-93AE5B63CDF1}"/>
              </a:ext>
            </a:extLst>
          </p:cNvPr>
          <p:cNvPicPr>
            <a:picLocks noChangeAspect="1"/>
          </p:cNvPicPr>
          <p:nvPr/>
        </p:nvPicPr>
        <p:blipFill>
          <a:blip r:embed="rId2"/>
          <a:stretch>
            <a:fillRect/>
          </a:stretch>
        </p:blipFill>
        <p:spPr>
          <a:xfrm>
            <a:off x="8503317" y="6066531"/>
            <a:ext cx="3429479" cy="628738"/>
          </a:xfrm>
          <a:prstGeom prst="rect">
            <a:avLst/>
          </a:prstGeom>
        </p:spPr>
      </p:pic>
    </p:spTree>
    <p:extLst>
      <p:ext uri="{BB962C8B-B14F-4D97-AF65-F5344CB8AC3E}">
        <p14:creationId xmlns:p14="http://schemas.microsoft.com/office/powerpoint/2010/main" val="2480792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B1869-B60D-65E1-7E5C-1B7E8E53910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D13515-4EAC-FA6A-9BCF-10830BB7217B}"/>
              </a:ext>
            </a:extLst>
          </p:cNvPr>
          <p:cNvSpPr>
            <a:spLocks noGrp="1"/>
          </p:cNvSpPr>
          <p:nvPr>
            <p:ph idx="1"/>
          </p:nvPr>
        </p:nvSpPr>
        <p:spPr>
          <a:xfrm>
            <a:off x="8909" y="1796813"/>
            <a:ext cx="10209147" cy="4974952"/>
          </a:xfrm>
        </p:spPr>
        <p:txBody>
          <a:bodyPr>
            <a:normAutofit/>
          </a:bodyPr>
          <a:lstStyle/>
          <a:p>
            <a:endParaRPr lang="en-US" sz="2400" dirty="0">
              <a:solidFill>
                <a:schemeClr val="tx1"/>
              </a:solidFill>
            </a:endParaRPr>
          </a:p>
          <a:p>
            <a:pPr marL="0" indent="0" algn="ctr">
              <a:buNone/>
            </a:pPr>
            <a:r>
              <a:rPr lang="en-US" sz="4800" b="1" dirty="0">
                <a:latin typeface="Franklin Gothic Book" panose="020B0503020102020204" pitchFamily="34" charset="0"/>
              </a:rPr>
              <a:t>Texas is the Only State that has implemented County Child Welfare Boards </a:t>
            </a:r>
            <a:endParaRPr lang="en-US" sz="7200" b="1" dirty="0">
              <a:latin typeface="Franklin Gothic Book" panose="020B0503020102020204" pitchFamily="34" charset="0"/>
            </a:endParaRPr>
          </a:p>
          <a:p>
            <a:pPr marL="0" indent="0" algn="ctr">
              <a:buNone/>
            </a:pPr>
            <a:endParaRPr lang="en-US" sz="7300" dirty="0">
              <a:solidFill>
                <a:schemeClr val="tx1"/>
              </a:solidFill>
            </a:endParaRPr>
          </a:p>
        </p:txBody>
      </p:sp>
      <p:pic>
        <p:nvPicPr>
          <p:cNvPr id="4" name="Picture 3" descr="Blue text on a white background&#10;&#10;Description automatically generated">
            <a:extLst>
              <a:ext uri="{FF2B5EF4-FFF2-40B4-BE49-F238E27FC236}">
                <a16:creationId xmlns:a16="http://schemas.microsoft.com/office/drawing/2014/main" id="{6020A9B2-7FAD-F716-518F-AD3415CE8404}"/>
              </a:ext>
            </a:extLst>
          </p:cNvPr>
          <p:cNvPicPr>
            <a:picLocks noChangeAspect="1"/>
          </p:cNvPicPr>
          <p:nvPr/>
        </p:nvPicPr>
        <p:blipFill>
          <a:blip r:embed="rId2"/>
          <a:stretch>
            <a:fillRect/>
          </a:stretch>
        </p:blipFill>
        <p:spPr>
          <a:xfrm>
            <a:off x="8503317" y="6066531"/>
            <a:ext cx="3429479" cy="628738"/>
          </a:xfrm>
          <a:prstGeom prst="rect">
            <a:avLst/>
          </a:prstGeom>
        </p:spPr>
      </p:pic>
    </p:spTree>
    <p:extLst>
      <p:ext uri="{BB962C8B-B14F-4D97-AF65-F5344CB8AC3E}">
        <p14:creationId xmlns:p14="http://schemas.microsoft.com/office/powerpoint/2010/main" val="3600192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517192-BE03-555E-8E88-BE3CAA42AE8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698001-F7CB-5BC2-2135-34B2E00CA81E}"/>
              </a:ext>
            </a:extLst>
          </p:cNvPr>
          <p:cNvSpPr>
            <a:spLocks noGrp="1"/>
          </p:cNvSpPr>
          <p:nvPr>
            <p:ph idx="1"/>
          </p:nvPr>
        </p:nvSpPr>
        <p:spPr>
          <a:xfrm>
            <a:off x="-348580" y="-98661"/>
            <a:ext cx="10209147" cy="2131390"/>
          </a:xfrm>
        </p:spPr>
        <p:txBody>
          <a:bodyPr>
            <a:normAutofit/>
          </a:bodyPr>
          <a:lstStyle/>
          <a:p>
            <a:endParaRPr lang="en-US" sz="2400" dirty="0">
              <a:solidFill>
                <a:schemeClr val="tx1"/>
              </a:solidFill>
            </a:endParaRPr>
          </a:p>
          <a:p>
            <a:pPr marL="0" indent="0" algn="ctr">
              <a:buNone/>
            </a:pPr>
            <a:r>
              <a:rPr lang="en-US" sz="4800" b="1" dirty="0">
                <a:solidFill>
                  <a:schemeClr val="accent1">
                    <a:lumMod val="75000"/>
                  </a:schemeClr>
                </a:solidFill>
                <a:latin typeface="Franklin Gothic Book" panose="020B0503020102020204" pitchFamily="34" charset="0"/>
              </a:rPr>
              <a:t>Working Together We Can Become Part of The Solution</a:t>
            </a:r>
            <a:endParaRPr lang="en-US" sz="7300"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05DD06CF-C625-08D7-3624-3ACE06093FEE}"/>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6" name="TextBox 5">
            <a:extLst>
              <a:ext uri="{FF2B5EF4-FFF2-40B4-BE49-F238E27FC236}">
                <a16:creationId xmlns:a16="http://schemas.microsoft.com/office/drawing/2014/main" id="{656E58C2-61D4-BFA6-90F4-191A5D917522}"/>
              </a:ext>
            </a:extLst>
          </p:cNvPr>
          <p:cNvSpPr txBox="1"/>
          <p:nvPr/>
        </p:nvSpPr>
        <p:spPr>
          <a:xfrm>
            <a:off x="1357907" y="2548233"/>
            <a:ext cx="7735293" cy="3108543"/>
          </a:xfrm>
          <a:prstGeom prst="rect">
            <a:avLst/>
          </a:prstGeom>
          <a:noFill/>
        </p:spPr>
        <p:txBody>
          <a:bodyPr wrap="square">
            <a:spAutoFit/>
          </a:bodyPr>
          <a:lstStyle/>
          <a:p>
            <a:r>
              <a:rPr lang="en-US" sz="2800" b="1" dirty="0">
                <a:latin typeface="Franklin Gothic Book" panose="020B0503020102020204" pitchFamily="34" charset="0"/>
              </a:rPr>
              <a:t>Learn How to Remove Programs That Do Not Work</a:t>
            </a:r>
          </a:p>
          <a:p>
            <a:r>
              <a:rPr lang="en-US" sz="2800" b="1" dirty="0">
                <a:latin typeface="Franklin Gothic Book" panose="020B0503020102020204" pitchFamily="34" charset="0"/>
              </a:rPr>
              <a:t> </a:t>
            </a:r>
          </a:p>
          <a:p>
            <a:r>
              <a:rPr lang="en-US" sz="2800" b="1" dirty="0">
                <a:latin typeface="Franklin Gothic Book" panose="020B0503020102020204" pitchFamily="34" charset="0"/>
              </a:rPr>
              <a:t>Example: ASBO Laws in England 2001</a:t>
            </a:r>
          </a:p>
          <a:p>
            <a:endParaRPr lang="en-US" sz="2800" b="1" dirty="0">
              <a:latin typeface="Franklin Gothic Book" panose="020B0503020102020204" pitchFamily="34" charset="0"/>
            </a:endParaRPr>
          </a:p>
          <a:p>
            <a:r>
              <a:rPr lang="en-US" sz="2800" b="1" dirty="0">
                <a:latin typeface="Franklin Gothic Book" panose="020B0503020102020204" pitchFamily="34" charset="0"/>
              </a:rPr>
              <a:t>DFPS Mission</a:t>
            </a:r>
          </a:p>
          <a:p>
            <a:endParaRPr lang="en-US" sz="2800" b="1" dirty="0">
              <a:latin typeface="Franklin Gothic Book" panose="020B0503020102020204" pitchFamily="34" charset="0"/>
            </a:endParaRPr>
          </a:p>
          <a:p>
            <a:r>
              <a:rPr lang="en-US" sz="2800" b="1" dirty="0">
                <a:latin typeface="Franklin Gothic Book" panose="020B0503020102020204" pitchFamily="34" charset="0"/>
              </a:rPr>
              <a:t>Community Based Care</a:t>
            </a:r>
          </a:p>
        </p:txBody>
      </p:sp>
    </p:spTree>
    <p:extLst>
      <p:ext uri="{BB962C8B-B14F-4D97-AF65-F5344CB8AC3E}">
        <p14:creationId xmlns:p14="http://schemas.microsoft.com/office/powerpoint/2010/main" val="586257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E78961-4B7D-C279-8101-9BADBA4D2F18}"/>
            </a:ext>
          </a:extLst>
        </p:cNvPr>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B1F096B9-A5BA-220C-3F1A-D3A91DEB7269}"/>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2" name="Title 1">
            <a:extLst>
              <a:ext uri="{FF2B5EF4-FFF2-40B4-BE49-F238E27FC236}">
                <a16:creationId xmlns:a16="http://schemas.microsoft.com/office/drawing/2014/main" id="{53041BFF-C0D9-F174-6BAA-0DC9B6B91E35}"/>
              </a:ext>
            </a:extLst>
          </p:cNvPr>
          <p:cNvSpPr>
            <a:spLocks noGrp="1"/>
          </p:cNvSpPr>
          <p:nvPr>
            <p:ph type="title"/>
          </p:nvPr>
        </p:nvSpPr>
        <p:spPr>
          <a:xfrm>
            <a:off x="333848" y="509519"/>
            <a:ext cx="9443198" cy="1320800"/>
          </a:xfrm>
        </p:spPr>
        <p:txBody>
          <a:bodyPr anchor="t">
            <a:normAutofit/>
          </a:bodyPr>
          <a:lstStyle/>
          <a:p>
            <a:r>
              <a:rPr lang="en-US" b="1" dirty="0">
                <a:latin typeface="Franklin Gothic Book" panose="020B0503020102020204" pitchFamily="34" charset="0"/>
              </a:rPr>
              <a:t>How a Child Welfare Board is Established</a:t>
            </a:r>
          </a:p>
        </p:txBody>
      </p:sp>
      <p:sp>
        <p:nvSpPr>
          <p:cNvPr id="3" name="Content Placeholder 2">
            <a:extLst>
              <a:ext uri="{FF2B5EF4-FFF2-40B4-BE49-F238E27FC236}">
                <a16:creationId xmlns:a16="http://schemas.microsoft.com/office/drawing/2014/main" id="{734A5983-D4C9-6DB0-259E-754D4D48BAD7}"/>
              </a:ext>
            </a:extLst>
          </p:cNvPr>
          <p:cNvSpPr>
            <a:spLocks noGrp="1"/>
          </p:cNvSpPr>
          <p:nvPr>
            <p:ph idx="1"/>
          </p:nvPr>
        </p:nvSpPr>
        <p:spPr>
          <a:xfrm>
            <a:off x="821951" y="1411794"/>
            <a:ext cx="8466991" cy="3240473"/>
          </a:xfrm>
        </p:spPr>
        <p:txBody>
          <a:bodyPr>
            <a:normAutofit fontScale="92500" lnSpcReduction="10000"/>
          </a:bodyPr>
          <a:lstStyle/>
          <a:p>
            <a:pPr>
              <a:lnSpc>
                <a:spcPct val="90000"/>
              </a:lnSpc>
            </a:pPr>
            <a:r>
              <a:rPr lang="en-US" sz="2200" b="1" dirty="0">
                <a:latin typeface="Franklin Gothic Book" panose="020B0503020102020204" pitchFamily="34" charset="0"/>
              </a:rPr>
              <a:t>Texas in unique in the sense that it is the only state in a state administered Child welfare system which has provision for child welfare boards</a:t>
            </a:r>
          </a:p>
          <a:p>
            <a:r>
              <a:rPr lang="en-US" sz="2200" b="1" dirty="0">
                <a:latin typeface="Franklin Gothic Book" panose="020B0503020102020204" pitchFamily="34" charset="0"/>
              </a:rPr>
              <a:t>In 1919 The Board of Control was created by the Texas Legislature and was composed of three members appointed by the Governor for six (6) year overlapping terms. </a:t>
            </a:r>
          </a:p>
          <a:p>
            <a:r>
              <a:rPr lang="en-US" sz="2200" b="1" dirty="0">
                <a:latin typeface="Franklin Gothic Book" panose="020B0503020102020204" pitchFamily="34" charset="0"/>
              </a:rPr>
              <a:t>In 1931 in response to the Great Depression, Texas created the Division of Child Welfare Services under the State Board of Control. The law allowed County Commissioners Court to appoint boards of 7 to 15 persons to coordinate community services for the protection of children. </a:t>
            </a:r>
          </a:p>
          <a:p>
            <a:pPr>
              <a:lnSpc>
                <a:spcPct val="90000"/>
              </a:lnSpc>
            </a:pPr>
            <a:endParaRPr lang="en-US" sz="2000" dirty="0">
              <a:latin typeface="Franklin Gothic Book" panose="020B0503020102020204" pitchFamily="34" charset="0"/>
            </a:endParaRPr>
          </a:p>
          <a:p>
            <a:pPr>
              <a:lnSpc>
                <a:spcPct val="90000"/>
              </a:lnSpc>
            </a:pPr>
            <a:endParaRPr lang="en-US" sz="2000" dirty="0">
              <a:latin typeface="Franklin Gothic Book" panose="020B0503020102020204" pitchFamily="34" charset="0"/>
            </a:endParaRPr>
          </a:p>
          <a:p>
            <a:pPr marL="0" indent="0">
              <a:lnSpc>
                <a:spcPct val="90000"/>
              </a:lnSpc>
              <a:buNone/>
            </a:pPr>
            <a:endParaRPr lang="en-US" sz="2000" dirty="0">
              <a:latin typeface="Franklin Gothic Book" panose="020B0503020102020204" pitchFamily="34" charset="0"/>
            </a:endParaRPr>
          </a:p>
        </p:txBody>
      </p:sp>
      <p:pic>
        <p:nvPicPr>
          <p:cNvPr id="10" name="Picture 9" descr="A cartoon character with text&#10;&#10;AI-generated content may be incorrect.">
            <a:extLst>
              <a:ext uri="{FF2B5EF4-FFF2-40B4-BE49-F238E27FC236}">
                <a16:creationId xmlns:a16="http://schemas.microsoft.com/office/drawing/2014/main" id="{9540124D-1276-05FC-9ADE-DAB3DE5543B2}"/>
              </a:ext>
            </a:extLst>
          </p:cNvPr>
          <p:cNvPicPr>
            <a:picLocks noChangeAspect="1"/>
          </p:cNvPicPr>
          <p:nvPr/>
        </p:nvPicPr>
        <p:blipFill>
          <a:blip r:embed="rId3"/>
          <a:stretch>
            <a:fillRect/>
          </a:stretch>
        </p:blipFill>
        <p:spPr>
          <a:xfrm>
            <a:off x="1886483" y="4704860"/>
            <a:ext cx="4209517" cy="2014671"/>
          </a:xfrm>
          <a:prstGeom prst="rect">
            <a:avLst/>
          </a:prstGeom>
        </p:spPr>
      </p:pic>
    </p:spTree>
    <p:extLst>
      <p:ext uri="{BB962C8B-B14F-4D97-AF65-F5344CB8AC3E}">
        <p14:creationId xmlns:p14="http://schemas.microsoft.com/office/powerpoint/2010/main" val="427138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A107E-41F0-8C06-804D-78741AA3FD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C37E6E-D9F1-94EB-9678-00475B5C6BE0}"/>
              </a:ext>
            </a:extLst>
          </p:cNvPr>
          <p:cNvSpPr>
            <a:spLocks noGrp="1"/>
          </p:cNvSpPr>
          <p:nvPr>
            <p:ph idx="1"/>
          </p:nvPr>
        </p:nvSpPr>
        <p:spPr>
          <a:xfrm>
            <a:off x="246864" y="203305"/>
            <a:ext cx="4697306" cy="2131390"/>
          </a:xfrm>
        </p:spPr>
        <p:txBody>
          <a:bodyPr>
            <a:normAutofit lnSpcReduction="10000"/>
          </a:bodyPr>
          <a:lstStyle/>
          <a:p>
            <a:endParaRPr lang="en-US" sz="2400" dirty="0">
              <a:solidFill>
                <a:schemeClr val="tx1"/>
              </a:solidFill>
            </a:endParaRPr>
          </a:p>
          <a:p>
            <a:pPr marL="0" indent="0" algn="ctr">
              <a:buNone/>
            </a:pPr>
            <a:r>
              <a:rPr lang="en-US" sz="4800" b="1" dirty="0">
                <a:solidFill>
                  <a:schemeClr val="tx1"/>
                </a:solidFill>
                <a:latin typeface="Franklin Gothic Book" panose="020B0503020102020204" pitchFamily="34" charset="0"/>
              </a:rPr>
              <a:t>The</a:t>
            </a:r>
            <a:r>
              <a:rPr lang="en-US" sz="4800" b="1" dirty="0">
                <a:latin typeface="Franklin Gothic Book" panose="020B0503020102020204" pitchFamily="34" charset="0"/>
              </a:rPr>
              <a:t> </a:t>
            </a:r>
            <a:r>
              <a:rPr lang="en-US" sz="4800" b="1" dirty="0">
                <a:solidFill>
                  <a:schemeClr val="accent1">
                    <a:lumMod val="60000"/>
                    <a:lumOff val="40000"/>
                  </a:schemeClr>
                </a:solidFill>
                <a:latin typeface="Franklin Gothic Book" panose="020B0503020102020204" pitchFamily="34" charset="0"/>
              </a:rPr>
              <a:t>ABC’s</a:t>
            </a:r>
            <a:r>
              <a:rPr lang="en-US" sz="4800" b="1" dirty="0">
                <a:latin typeface="Franklin Gothic Book" panose="020B0503020102020204" pitchFamily="34" charset="0"/>
              </a:rPr>
              <a:t> </a:t>
            </a:r>
            <a:r>
              <a:rPr lang="en-US" sz="4800" b="1" dirty="0">
                <a:solidFill>
                  <a:schemeClr val="tx1"/>
                </a:solidFill>
                <a:latin typeface="Franklin Gothic Book" panose="020B0503020102020204" pitchFamily="34" charset="0"/>
              </a:rPr>
              <a:t>of</a:t>
            </a:r>
          </a:p>
          <a:p>
            <a:pPr marL="0" indent="0" algn="ctr">
              <a:buNone/>
            </a:pPr>
            <a:r>
              <a:rPr lang="en-US" sz="4800" b="1" dirty="0">
                <a:solidFill>
                  <a:schemeClr val="tx1"/>
                </a:solidFill>
                <a:latin typeface="Franklin Gothic Book" panose="020B0503020102020204" pitchFamily="34" charset="0"/>
              </a:rPr>
              <a:t>Transition</a:t>
            </a:r>
            <a:endParaRPr lang="en-US" sz="7300"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F2FD3C0A-A6DE-3B45-EB9D-72CA72C4D3C7}"/>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6" name="TextBox 5">
            <a:extLst>
              <a:ext uri="{FF2B5EF4-FFF2-40B4-BE49-F238E27FC236}">
                <a16:creationId xmlns:a16="http://schemas.microsoft.com/office/drawing/2014/main" id="{18842318-9E4D-7F85-973B-BE70B785EE95}"/>
              </a:ext>
            </a:extLst>
          </p:cNvPr>
          <p:cNvSpPr txBox="1"/>
          <p:nvPr/>
        </p:nvSpPr>
        <p:spPr>
          <a:xfrm>
            <a:off x="778291" y="2954622"/>
            <a:ext cx="8497789" cy="2677656"/>
          </a:xfrm>
          <a:prstGeom prst="rect">
            <a:avLst/>
          </a:prstGeom>
          <a:noFill/>
        </p:spPr>
        <p:txBody>
          <a:bodyPr wrap="square">
            <a:spAutoFit/>
          </a:bodyPr>
          <a:lstStyle/>
          <a:p>
            <a:pPr marL="342900" indent="-342900">
              <a:buFont typeface="Arial" panose="020B0604020202020204" pitchFamily="34" charset="0"/>
              <a:buChar char="•"/>
            </a:pPr>
            <a:r>
              <a:rPr lang="en-US" sz="2800" b="1" dirty="0">
                <a:solidFill>
                  <a:schemeClr val="accent2">
                    <a:lumMod val="75000"/>
                  </a:schemeClr>
                </a:solidFill>
                <a:latin typeface="Franklin Gothic Book" panose="020B0503020102020204" pitchFamily="34" charset="0"/>
              </a:rPr>
              <a:t>A- Be Authentic</a:t>
            </a:r>
          </a:p>
          <a:p>
            <a:pPr marL="342900" indent="-342900">
              <a:buFont typeface="Arial" panose="020B0604020202020204" pitchFamily="34" charset="0"/>
              <a:buChar char="•"/>
            </a:pPr>
            <a:r>
              <a:rPr lang="en-US" sz="2800" b="1" dirty="0">
                <a:solidFill>
                  <a:schemeClr val="accent2">
                    <a:lumMod val="75000"/>
                  </a:schemeClr>
                </a:solidFill>
                <a:latin typeface="Franklin Gothic Book" panose="020B0503020102020204" pitchFamily="34" charset="0"/>
              </a:rPr>
              <a:t>B- What are your Belief Systems?</a:t>
            </a:r>
          </a:p>
          <a:p>
            <a:pPr marL="342900" indent="-342900">
              <a:buFont typeface="Arial" panose="020B0604020202020204" pitchFamily="34" charset="0"/>
              <a:buChar char="•"/>
            </a:pPr>
            <a:r>
              <a:rPr lang="en-US" sz="2800" b="1" dirty="0">
                <a:solidFill>
                  <a:schemeClr val="accent2">
                    <a:lumMod val="75000"/>
                  </a:schemeClr>
                </a:solidFill>
                <a:latin typeface="Franklin Gothic Book" panose="020B0503020102020204" pitchFamily="34" charset="0"/>
              </a:rPr>
              <a:t>C- What are the Consequences if I continue to believe this way?</a:t>
            </a:r>
          </a:p>
          <a:p>
            <a:pPr marL="342900" indent="-342900">
              <a:buFont typeface="Arial" panose="020B0604020202020204" pitchFamily="34" charset="0"/>
              <a:buChar char="•"/>
            </a:pPr>
            <a:r>
              <a:rPr lang="en-US" sz="2800" b="1" dirty="0">
                <a:solidFill>
                  <a:schemeClr val="accent2">
                    <a:lumMod val="75000"/>
                  </a:schemeClr>
                </a:solidFill>
                <a:latin typeface="Franklin Gothic Book" panose="020B0503020102020204" pitchFamily="34" charset="0"/>
              </a:rPr>
              <a:t>D- What is the Debate? </a:t>
            </a:r>
          </a:p>
          <a:p>
            <a:pPr marL="342900" indent="-342900">
              <a:buFont typeface="Arial" panose="020B0604020202020204" pitchFamily="34" charset="0"/>
              <a:buChar char="•"/>
            </a:pPr>
            <a:r>
              <a:rPr lang="en-US" sz="2800" b="1" dirty="0">
                <a:solidFill>
                  <a:schemeClr val="accent2">
                    <a:lumMod val="75000"/>
                  </a:schemeClr>
                </a:solidFill>
                <a:latin typeface="Franklin Gothic Book" panose="020B0503020102020204" pitchFamily="34" charset="0"/>
              </a:rPr>
              <a:t>E- Ever after… How do we live happily ever after?</a:t>
            </a:r>
          </a:p>
        </p:txBody>
      </p:sp>
    </p:spTree>
    <p:extLst>
      <p:ext uri="{BB962C8B-B14F-4D97-AF65-F5344CB8AC3E}">
        <p14:creationId xmlns:p14="http://schemas.microsoft.com/office/powerpoint/2010/main" val="3882013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4317-3501-78E9-D9CD-9802E9C12B2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2C05B2-A310-86CB-030F-92C3A9CE417D}"/>
              </a:ext>
            </a:extLst>
          </p:cNvPr>
          <p:cNvSpPr>
            <a:spLocks noGrp="1"/>
          </p:cNvSpPr>
          <p:nvPr>
            <p:ph idx="1"/>
          </p:nvPr>
        </p:nvSpPr>
        <p:spPr>
          <a:xfrm>
            <a:off x="677334" y="912893"/>
            <a:ext cx="3192139" cy="2131390"/>
          </a:xfrm>
        </p:spPr>
        <p:txBody>
          <a:bodyPr>
            <a:normAutofit/>
          </a:bodyPr>
          <a:lstStyle/>
          <a:p>
            <a:endParaRPr lang="en-US" sz="2400" dirty="0">
              <a:solidFill>
                <a:schemeClr val="tx1"/>
              </a:solidFill>
            </a:endParaRPr>
          </a:p>
          <a:p>
            <a:pPr marL="0" indent="0" algn="ctr">
              <a:buNone/>
            </a:pPr>
            <a:r>
              <a:rPr lang="en-US" sz="4800" b="1" dirty="0">
                <a:latin typeface="Franklin Gothic Book" panose="020B0503020102020204" pitchFamily="34" charset="0"/>
              </a:rPr>
              <a:t>Relic – </a:t>
            </a:r>
            <a:endParaRPr lang="en-US" sz="7300" b="1"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BDC567CC-E2C5-FC3A-BFCF-8B616E703CFF}"/>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6" name="TextBox 5">
            <a:extLst>
              <a:ext uri="{FF2B5EF4-FFF2-40B4-BE49-F238E27FC236}">
                <a16:creationId xmlns:a16="http://schemas.microsoft.com/office/drawing/2014/main" id="{9958CAE1-3EC6-16D2-8DF4-46E9EF6A2C95}"/>
              </a:ext>
            </a:extLst>
          </p:cNvPr>
          <p:cNvSpPr txBox="1"/>
          <p:nvPr/>
        </p:nvSpPr>
        <p:spPr>
          <a:xfrm>
            <a:off x="1023071" y="3043393"/>
            <a:ext cx="2500663" cy="2677656"/>
          </a:xfrm>
          <a:prstGeom prst="rect">
            <a:avLst/>
          </a:prstGeom>
          <a:noFill/>
        </p:spPr>
        <p:txBody>
          <a:bodyPr wrap="square">
            <a:spAutoFit/>
          </a:bodyPr>
          <a:lstStyle/>
          <a:p>
            <a:pPr algn="ctr"/>
            <a:r>
              <a:rPr lang="en-US" sz="2400" b="1" dirty="0">
                <a:latin typeface="Franklin Gothic Book" panose="020B0503020102020204" pitchFamily="34" charset="0"/>
              </a:rPr>
              <a:t>…an object surviving from an earlier time, especially on of historical or sentimental interest.</a:t>
            </a:r>
          </a:p>
        </p:txBody>
      </p:sp>
      <p:pic>
        <p:nvPicPr>
          <p:cNvPr id="5" name="Picture 4">
            <a:extLst>
              <a:ext uri="{FF2B5EF4-FFF2-40B4-BE49-F238E27FC236}">
                <a16:creationId xmlns:a16="http://schemas.microsoft.com/office/drawing/2014/main" id="{170982ED-F677-F80B-C9E0-68DEB1EB6F12}"/>
              </a:ext>
            </a:extLst>
          </p:cNvPr>
          <p:cNvPicPr>
            <a:picLocks noGrp="1" noChangeAspect="1"/>
          </p:cNvPicPr>
          <p:nvPr/>
        </p:nvPicPr>
        <p:blipFill>
          <a:blip r:embed="rId3"/>
          <a:srcRect l="477" r="477"/>
          <a:stretch>
            <a:fillRect/>
          </a:stretch>
        </p:blipFill>
        <p:spPr>
          <a:xfrm>
            <a:off x="4537617" y="769164"/>
            <a:ext cx="6172200" cy="4873625"/>
          </a:xfrm>
          <a:prstGeom prst="rect">
            <a:avLst/>
          </a:prstGeom>
        </p:spPr>
      </p:pic>
    </p:spTree>
    <p:extLst>
      <p:ext uri="{BB962C8B-B14F-4D97-AF65-F5344CB8AC3E}">
        <p14:creationId xmlns:p14="http://schemas.microsoft.com/office/powerpoint/2010/main" val="3042090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E519B-89D4-34A9-37AF-A44A650FC42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17991B-8098-04CE-C73A-8458BD1877D1}"/>
              </a:ext>
            </a:extLst>
          </p:cNvPr>
          <p:cNvSpPr>
            <a:spLocks noGrp="1"/>
          </p:cNvSpPr>
          <p:nvPr>
            <p:ph idx="1"/>
          </p:nvPr>
        </p:nvSpPr>
        <p:spPr>
          <a:xfrm>
            <a:off x="677334" y="912893"/>
            <a:ext cx="3192139" cy="2131390"/>
          </a:xfrm>
        </p:spPr>
        <p:txBody>
          <a:bodyPr>
            <a:normAutofit/>
          </a:bodyPr>
          <a:lstStyle/>
          <a:p>
            <a:endParaRPr lang="en-US" sz="2400" dirty="0">
              <a:solidFill>
                <a:schemeClr val="tx1"/>
              </a:solidFill>
            </a:endParaRPr>
          </a:p>
          <a:p>
            <a:pPr marL="0" indent="0" algn="ctr">
              <a:buNone/>
            </a:pPr>
            <a:r>
              <a:rPr lang="en-US" sz="4800" b="1" dirty="0">
                <a:latin typeface="Franklin Gothic Book" panose="020B0503020102020204" pitchFamily="34" charset="0"/>
              </a:rPr>
              <a:t>Relevant – </a:t>
            </a:r>
            <a:endParaRPr lang="en-US" sz="7300" b="1"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A233D8E8-5DE2-CB7B-D2C3-E6293EF3853F}"/>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6" name="TextBox 5">
            <a:extLst>
              <a:ext uri="{FF2B5EF4-FFF2-40B4-BE49-F238E27FC236}">
                <a16:creationId xmlns:a16="http://schemas.microsoft.com/office/drawing/2014/main" id="{BAF1B496-84A9-9410-68B6-805D64CEE344}"/>
              </a:ext>
            </a:extLst>
          </p:cNvPr>
          <p:cNvSpPr txBox="1"/>
          <p:nvPr/>
        </p:nvSpPr>
        <p:spPr>
          <a:xfrm>
            <a:off x="1023071" y="3043393"/>
            <a:ext cx="2500663" cy="2308324"/>
          </a:xfrm>
          <a:prstGeom prst="rect">
            <a:avLst/>
          </a:prstGeom>
          <a:noFill/>
        </p:spPr>
        <p:txBody>
          <a:bodyPr wrap="square">
            <a:spAutoFit/>
          </a:bodyPr>
          <a:lstStyle/>
          <a:p>
            <a:pPr algn="ctr"/>
            <a:r>
              <a:rPr lang="en-US" sz="2400" b="1" dirty="0">
                <a:latin typeface="Franklin Gothic Book" panose="020B0503020102020204" pitchFamily="34" charset="0"/>
              </a:rPr>
              <a:t>…Appropriate to the current time, period, or circumstances; of contemporary interest.</a:t>
            </a:r>
          </a:p>
        </p:txBody>
      </p:sp>
      <p:pic>
        <p:nvPicPr>
          <p:cNvPr id="7" name="Content Placeholder 4">
            <a:extLst>
              <a:ext uri="{FF2B5EF4-FFF2-40B4-BE49-F238E27FC236}">
                <a16:creationId xmlns:a16="http://schemas.microsoft.com/office/drawing/2014/main" id="{D8FAA837-7D1E-8F22-C9AC-B52CEF85E739}"/>
              </a:ext>
            </a:extLst>
          </p:cNvPr>
          <p:cNvPicPr>
            <a:picLocks noGrp="1" noChangeAspect="1"/>
          </p:cNvPicPr>
          <p:nvPr/>
        </p:nvPicPr>
        <p:blipFill>
          <a:blip r:embed="rId3"/>
          <a:stretch>
            <a:fillRect/>
          </a:stretch>
        </p:blipFill>
        <p:spPr>
          <a:xfrm>
            <a:off x="4215210" y="1540129"/>
            <a:ext cx="6806407" cy="3811588"/>
          </a:xfrm>
          <a:prstGeom prst="rect">
            <a:avLst/>
          </a:prstGeom>
        </p:spPr>
      </p:pic>
    </p:spTree>
    <p:extLst>
      <p:ext uri="{BB962C8B-B14F-4D97-AF65-F5344CB8AC3E}">
        <p14:creationId xmlns:p14="http://schemas.microsoft.com/office/powerpoint/2010/main" val="400196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51D82-9566-8EB4-4919-BB23E8D62E4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1B4FF-49D1-5934-AC20-73C783765772}"/>
              </a:ext>
            </a:extLst>
          </p:cNvPr>
          <p:cNvSpPr>
            <a:spLocks noGrp="1"/>
          </p:cNvSpPr>
          <p:nvPr>
            <p:ph idx="1"/>
          </p:nvPr>
        </p:nvSpPr>
        <p:spPr>
          <a:xfrm>
            <a:off x="1943589" y="5417986"/>
            <a:ext cx="5701163" cy="2131390"/>
          </a:xfrm>
        </p:spPr>
        <p:txBody>
          <a:bodyPr>
            <a:normAutofit/>
          </a:bodyPr>
          <a:lstStyle/>
          <a:p>
            <a:endParaRPr lang="en-US" sz="2400" dirty="0">
              <a:solidFill>
                <a:schemeClr val="tx1"/>
              </a:solidFill>
            </a:endParaRPr>
          </a:p>
          <a:p>
            <a:pPr marL="0" indent="0" algn="ctr">
              <a:buNone/>
            </a:pPr>
            <a:r>
              <a:rPr lang="en-US" sz="4400" b="1" dirty="0">
                <a:latin typeface="Franklin Gothic Book" panose="020B0503020102020204" pitchFamily="34" charset="0"/>
              </a:rPr>
              <a:t>www.tccwb.org</a:t>
            </a:r>
            <a:endParaRPr lang="en-US" sz="7200" b="1" dirty="0">
              <a:solidFill>
                <a:schemeClr val="tx1"/>
              </a:solidFill>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CBB28039-2041-C802-0168-1769400F840D}"/>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7" name="TextBox 6">
            <a:extLst>
              <a:ext uri="{FF2B5EF4-FFF2-40B4-BE49-F238E27FC236}">
                <a16:creationId xmlns:a16="http://schemas.microsoft.com/office/drawing/2014/main" id="{EC0ADCF8-DEB6-C6A6-78F0-D4C7BAF011CA}"/>
              </a:ext>
            </a:extLst>
          </p:cNvPr>
          <p:cNvSpPr txBox="1"/>
          <p:nvPr/>
        </p:nvSpPr>
        <p:spPr>
          <a:xfrm>
            <a:off x="5346406" y="1446534"/>
            <a:ext cx="4275114" cy="2246769"/>
          </a:xfrm>
          <a:prstGeom prst="rect">
            <a:avLst/>
          </a:prstGeom>
          <a:noFill/>
        </p:spPr>
        <p:txBody>
          <a:bodyPr wrap="square">
            <a:spAutoFit/>
          </a:bodyPr>
          <a:lstStyle/>
          <a:p>
            <a:r>
              <a:rPr lang="en-US" sz="2800" b="1" dirty="0">
                <a:solidFill>
                  <a:schemeClr val="accent1">
                    <a:lumMod val="50000"/>
                  </a:schemeClr>
                </a:solidFill>
              </a:rPr>
              <a:t>Thank you for Attending</a:t>
            </a:r>
          </a:p>
          <a:p>
            <a:r>
              <a:rPr lang="en-US" sz="2800" b="1" dirty="0">
                <a:solidFill>
                  <a:schemeClr val="accent1">
                    <a:lumMod val="50000"/>
                  </a:schemeClr>
                </a:solidFill>
              </a:rPr>
              <a:t>TCCWB All Hands-On Deck</a:t>
            </a:r>
          </a:p>
          <a:p>
            <a:r>
              <a:rPr lang="en-US" sz="2800" b="1" dirty="0">
                <a:solidFill>
                  <a:schemeClr val="accent1">
                    <a:lumMod val="50000"/>
                  </a:schemeClr>
                </a:solidFill>
              </a:rPr>
              <a:t>Conference 2025</a:t>
            </a:r>
          </a:p>
          <a:p>
            <a:r>
              <a:rPr lang="en-US" sz="2800" b="1" dirty="0">
                <a:solidFill>
                  <a:schemeClr val="accent1">
                    <a:lumMod val="50000"/>
                  </a:schemeClr>
                </a:solidFill>
              </a:rPr>
              <a:t>Board Fundamentals </a:t>
            </a:r>
          </a:p>
        </p:txBody>
      </p:sp>
      <p:sp>
        <p:nvSpPr>
          <p:cNvPr id="9" name="TextBox 8">
            <a:extLst>
              <a:ext uri="{FF2B5EF4-FFF2-40B4-BE49-F238E27FC236}">
                <a16:creationId xmlns:a16="http://schemas.microsoft.com/office/drawing/2014/main" id="{2CAB269F-ED52-C9AE-6FE7-E8996A784DE5}"/>
              </a:ext>
            </a:extLst>
          </p:cNvPr>
          <p:cNvSpPr txBox="1"/>
          <p:nvPr/>
        </p:nvSpPr>
        <p:spPr>
          <a:xfrm>
            <a:off x="5000508" y="4094547"/>
            <a:ext cx="4541521" cy="1323439"/>
          </a:xfrm>
          <a:prstGeom prst="rect">
            <a:avLst/>
          </a:prstGeom>
          <a:noFill/>
        </p:spPr>
        <p:txBody>
          <a:bodyPr wrap="square">
            <a:spAutoFit/>
          </a:bodyPr>
          <a:lstStyle/>
          <a:p>
            <a:pPr algn="ctr"/>
            <a:r>
              <a:rPr lang="en-US" sz="1600" dirty="0">
                <a:solidFill>
                  <a:schemeClr val="tx2">
                    <a:lumMod val="75000"/>
                  </a:schemeClr>
                </a:solidFill>
              </a:rPr>
              <a:t>A link for this PowerPoint Presentation will be available on the TCCWB Website, in the Members Only Section after the conference under </a:t>
            </a:r>
          </a:p>
          <a:p>
            <a:pPr algn="ctr"/>
            <a:r>
              <a:rPr lang="en-US" sz="1600" dirty="0">
                <a:solidFill>
                  <a:schemeClr val="tx2">
                    <a:lumMod val="75000"/>
                  </a:schemeClr>
                </a:solidFill>
              </a:rPr>
              <a:t>– Articles – Documents - Handouts &amp; Manuals</a:t>
            </a:r>
          </a:p>
        </p:txBody>
      </p:sp>
      <p:pic>
        <p:nvPicPr>
          <p:cNvPr id="13" name="Picture 12" descr="A cartoon of a cat holding balloons&#10;&#10;AI-generated content may be incorrect.">
            <a:extLst>
              <a:ext uri="{FF2B5EF4-FFF2-40B4-BE49-F238E27FC236}">
                <a16:creationId xmlns:a16="http://schemas.microsoft.com/office/drawing/2014/main" id="{8DD13C1D-C987-45C0-5DC9-14B22910D6E3}"/>
              </a:ext>
            </a:extLst>
          </p:cNvPr>
          <p:cNvPicPr>
            <a:picLocks noChangeAspect="1"/>
          </p:cNvPicPr>
          <p:nvPr/>
        </p:nvPicPr>
        <p:blipFill>
          <a:blip r:embed="rId3"/>
          <a:stretch>
            <a:fillRect/>
          </a:stretch>
        </p:blipFill>
        <p:spPr>
          <a:xfrm>
            <a:off x="414824" y="107138"/>
            <a:ext cx="4379346" cy="5959393"/>
          </a:xfrm>
          <a:prstGeom prst="rect">
            <a:avLst/>
          </a:prstGeom>
        </p:spPr>
      </p:pic>
    </p:spTree>
    <p:extLst>
      <p:ext uri="{BB962C8B-B14F-4D97-AF65-F5344CB8AC3E}">
        <p14:creationId xmlns:p14="http://schemas.microsoft.com/office/powerpoint/2010/main" val="398128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4FF3238-852A-C3B3-C3A5-9F121F538C45}"/>
            </a:ext>
          </a:extLst>
        </p:cNvPr>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51FB9CBF-CFE4-C081-25D3-74EBCBC5A9B8}"/>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2" name="Title 1">
            <a:extLst>
              <a:ext uri="{FF2B5EF4-FFF2-40B4-BE49-F238E27FC236}">
                <a16:creationId xmlns:a16="http://schemas.microsoft.com/office/drawing/2014/main" id="{D10D4F50-41CC-F792-AE88-B73C1C161841}"/>
              </a:ext>
            </a:extLst>
          </p:cNvPr>
          <p:cNvSpPr>
            <a:spLocks noGrp="1"/>
          </p:cNvSpPr>
          <p:nvPr>
            <p:ph type="title"/>
          </p:nvPr>
        </p:nvSpPr>
        <p:spPr>
          <a:xfrm>
            <a:off x="465732" y="395219"/>
            <a:ext cx="9548706" cy="1320800"/>
          </a:xfrm>
        </p:spPr>
        <p:txBody>
          <a:bodyPr anchor="t">
            <a:normAutofit fontScale="90000"/>
          </a:bodyPr>
          <a:lstStyle/>
          <a:p>
            <a:r>
              <a:rPr lang="en-US" sz="4000" b="1" dirty="0">
                <a:latin typeface="Franklin Gothic Book" panose="020B0503020102020204" pitchFamily="34" charset="0"/>
              </a:rPr>
              <a:t>How a Child Welfare Board is Established </a:t>
            </a:r>
            <a:r>
              <a:rPr lang="en-US" sz="2700" b="1" dirty="0">
                <a:latin typeface="Franklin Gothic Book" panose="020B0503020102020204" pitchFamily="34" charset="0"/>
              </a:rPr>
              <a:t>(continued)</a:t>
            </a:r>
            <a:br>
              <a:rPr lang="en-US" b="1" dirty="0">
                <a:latin typeface="Franklin Gothic Book" panose="020B0503020102020204" pitchFamily="34" charset="0"/>
              </a:rPr>
            </a:br>
            <a:endParaRPr lang="en-US" b="1"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2377DB74-15B1-D4C9-715D-E4F31EC09F76}"/>
              </a:ext>
            </a:extLst>
          </p:cNvPr>
          <p:cNvSpPr>
            <a:spLocks noGrp="1"/>
          </p:cNvSpPr>
          <p:nvPr>
            <p:ph idx="1"/>
          </p:nvPr>
        </p:nvSpPr>
        <p:spPr>
          <a:xfrm>
            <a:off x="2177562" y="1594117"/>
            <a:ext cx="7493976" cy="4786783"/>
          </a:xfrm>
        </p:spPr>
        <p:txBody>
          <a:bodyPr>
            <a:normAutofit/>
          </a:bodyPr>
          <a:lstStyle/>
          <a:p>
            <a:pPr>
              <a:lnSpc>
                <a:spcPct val="90000"/>
              </a:lnSpc>
            </a:pPr>
            <a:r>
              <a:rPr lang="en-US" sz="2000" b="1" dirty="0">
                <a:latin typeface="Franklin Gothic Book" panose="020B0503020102020204" pitchFamily="34" charset="0"/>
              </a:rPr>
              <a:t>The authority is codified in Sec 264.005 of the Texas Family Code.</a:t>
            </a:r>
          </a:p>
          <a:p>
            <a:pPr>
              <a:lnSpc>
                <a:spcPct val="90000"/>
              </a:lnSpc>
            </a:pPr>
            <a:r>
              <a:rPr lang="en-US" sz="2000" b="1" dirty="0">
                <a:latin typeface="Franklin Gothic Book" panose="020B0503020102020204" pitchFamily="34" charset="0"/>
              </a:rPr>
              <a:t>Legal Requirements to establish a child welfare board</a:t>
            </a:r>
          </a:p>
          <a:p>
            <a:pPr>
              <a:lnSpc>
                <a:spcPct val="90000"/>
              </a:lnSpc>
            </a:pPr>
            <a:r>
              <a:rPr lang="en-US" sz="2000" b="1" dirty="0">
                <a:latin typeface="Franklin Gothic Book" panose="020B0503020102020204" pitchFamily="34" charset="0"/>
              </a:rPr>
              <a:t>Child welfare boards are not mandatory</a:t>
            </a:r>
          </a:p>
          <a:p>
            <a:pPr>
              <a:lnSpc>
                <a:spcPct val="90000"/>
              </a:lnSpc>
            </a:pPr>
            <a:r>
              <a:rPr lang="en-US" sz="2000" b="1" dirty="0">
                <a:latin typeface="Franklin Gothic Book" panose="020B0503020102020204" pitchFamily="34" charset="0"/>
              </a:rPr>
              <a:t>Provision for a child welfare board to represent more than one county</a:t>
            </a:r>
          </a:p>
          <a:p>
            <a:pPr>
              <a:lnSpc>
                <a:spcPct val="90000"/>
              </a:lnSpc>
            </a:pPr>
            <a:r>
              <a:rPr lang="en-US" sz="2000" b="1" dirty="0">
                <a:latin typeface="Franklin Gothic Book" panose="020B0503020102020204" pitchFamily="34" charset="0"/>
              </a:rPr>
              <a:t>A County child welfare board is a governmental unit for the purposes of Chapter 101 Civil Practice and Remedies Code </a:t>
            </a:r>
          </a:p>
          <a:p>
            <a:pPr>
              <a:lnSpc>
                <a:spcPct val="90000"/>
              </a:lnSpc>
            </a:pPr>
            <a:r>
              <a:rPr lang="en-US" sz="2000" b="1" dirty="0">
                <a:latin typeface="Franklin Gothic Book" panose="020B0503020102020204" pitchFamily="34" charset="0"/>
              </a:rPr>
              <a:t>A county child protective service board may receive information that is confidential under section 40.005 Human Resources Code or Section 261.201 when the board member is acting in the members official capacity.</a:t>
            </a:r>
          </a:p>
          <a:p>
            <a:pPr>
              <a:lnSpc>
                <a:spcPct val="90000"/>
              </a:lnSpc>
            </a:pPr>
            <a:endParaRPr lang="en-US" sz="2000" dirty="0">
              <a:latin typeface="Franklin Gothic Book" panose="020B0503020102020204" pitchFamily="34" charset="0"/>
            </a:endParaRPr>
          </a:p>
          <a:p>
            <a:pPr marL="0" indent="0">
              <a:lnSpc>
                <a:spcPct val="90000"/>
              </a:lnSpc>
              <a:buNone/>
            </a:pPr>
            <a:endParaRPr lang="en-US" sz="2000" dirty="0">
              <a:latin typeface="Franklin Gothic Book" panose="020B0503020102020204" pitchFamily="34" charset="0"/>
            </a:endParaRPr>
          </a:p>
        </p:txBody>
      </p:sp>
      <p:pic>
        <p:nvPicPr>
          <p:cNvPr id="8" name="Picture 7" descr="A flag with a star and a red and white flag&#10;&#10;AI-generated content may be incorrect.">
            <a:extLst>
              <a:ext uri="{FF2B5EF4-FFF2-40B4-BE49-F238E27FC236}">
                <a16:creationId xmlns:a16="http://schemas.microsoft.com/office/drawing/2014/main" id="{69BC669E-7943-FB53-13C8-374681A7600F}"/>
              </a:ext>
            </a:extLst>
          </p:cNvPr>
          <p:cNvPicPr>
            <a:picLocks noChangeAspect="1"/>
          </p:cNvPicPr>
          <p:nvPr/>
        </p:nvPicPr>
        <p:blipFill>
          <a:blip r:embed="rId3"/>
          <a:stretch>
            <a:fillRect/>
          </a:stretch>
        </p:blipFill>
        <p:spPr>
          <a:xfrm>
            <a:off x="176654" y="2297635"/>
            <a:ext cx="1751232" cy="2262730"/>
          </a:xfrm>
          <a:prstGeom prst="rect">
            <a:avLst/>
          </a:prstGeom>
        </p:spPr>
      </p:pic>
    </p:spTree>
    <p:extLst>
      <p:ext uri="{BB962C8B-B14F-4D97-AF65-F5344CB8AC3E}">
        <p14:creationId xmlns:p14="http://schemas.microsoft.com/office/powerpoint/2010/main" val="4085864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58C0-FBE6-AEAA-67F2-C9E484014655}"/>
              </a:ext>
            </a:extLst>
          </p:cNvPr>
          <p:cNvSpPr>
            <a:spLocks noGrp="1"/>
          </p:cNvSpPr>
          <p:nvPr>
            <p:ph type="title"/>
          </p:nvPr>
        </p:nvSpPr>
        <p:spPr>
          <a:xfrm>
            <a:off x="677334" y="609600"/>
            <a:ext cx="9137226" cy="1320800"/>
          </a:xfrm>
        </p:spPr>
        <p:txBody>
          <a:bodyPr/>
          <a:lstStyle/>
          <a:p>
            <a:r>
              <a:rPr lang="en-US" sz="3600" b="1" dirty="0">
                <a:latin typeface="Franklin Gothic Book" panose="020B0503020102020204" pitchFamily="34" charset="0"/>
              </a:rPr>
              <a:t>How a Child Welfare Board is Established </a:t>
            </a:r>
            <a:r>
              <a:rPr lang="en-US" sz="2400" b="1" dirty="0">
                <a:latin typeface="Franklin Gothic Book" panose="020B0503020102020204" pitchFamily="34" charset="0"/>
              </a:rPr>
              <a:t>(continued)</a:t>
            </a:r>
            <a:endParaRPr lang="en-US" b="1" dirty="0">
              <a:solidFill>
                <a:srgbClr val="FF0000"/>
              </a:solidFill>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F9BD6607-C928-6F99-1341-D6C14A2FBCB6}"/>
              </a:ext>
            </a:extLst>
          </p:cNvPr>
          <p:cNvSpPr>
            <a:spLocks noGrp="1"/>
          </p:cNvSpPr>
          <p:nvPr>
            <p:ph idx="1"/>
          </p:nvPr>
        </p:nvSpPr>
        <p:spPr>
          <a:xfrm>
            <a:off x="3304692" y="1996070"/>
            <a:ext cx="6155831" cy="4861930"/>
          </a:xfrm>
        </p:spPr>
        <p:txBody>
          <a:bodyPr/>
          <a:lstStyle/>
          <a:p>
            <a:pPr>
              <a:lnSpc>
                <a:spcPct val="90000"/>
              </a:lnSpc>
            </a:pPr>
            <a:r>
              <a:rPr lang="en-US" sz="2000" b="1" dirty="0">
                <a:latin typeface="Franklin Gothic Book" panose="020B0503020102020204" pitchFamily="34" charset="0"/>
              </a:rPr>
              <a:t>A child welfare board may conduct a closed meeting under section 551.101 Government Code to discuss, consider or act on a matter that is confidential under 40.005 Human Resources Code.</a:t>
            </a:r>
          </a:p>
          <a:p>
            <a:pPr>
              <a:lnSpc>
                <a:spcPct val="90000"/>
              </a:lnSpc>
            </a:pPr>
            <a:r>
              <a:rPr lang="en-US" sz="2000" b="1" dirty="0">
                <a:latin typeface="Franklin Gothic Book" panose="020B0503020102020204" pitchFamily="34" charset="0"/>
              </a:rPr>
              <a:t>The commissioners court of a county may appropriate funds from it ‘s general fund or any other fund for the administration of its county child welfare board </a:t>
            </a:r>
          </a:p>
          <a:p>
            <a:pPr>
              <a:lnSpc>
                <a:spcPct val="90000"/>
              </a:lnSpc>
            </a:pPr>
            <a:r>
              <a:rPr lang="en-US" sz="2000" b="1" dirty="0">
                <a:latin typeface="Franklin Gothic Book" panose="020B0503020102020204" pitchFamily="34" charset="0"/>
              </a:rPr>
              <a:t>The court may provide for services to and support of children in need of protection and care without regard of immigration status of the child or the child's family </a:t>
            </a:r>
          </a:p>
          <a:p>
            <a:endParaRPr lang="en-US" b="1" dirty="0">
              <a:latin typeface="Franklin Gothic Book" panose="020B0503020102020204" pitchFamily="34" charset="0"/>
            </a:endParaRPr>
          </a:p>
        </p:txBody>
      </p:sp>
      <p:pic>
        <p:nvPicPr>
          <p:cNvPr id="4" name="Picture 3" descr="Blue text on a white background&#10;&#10;Description automatically generated">
            <a:extLst>
              <a:ext uri="{FF2B5EF4-FFF2-40B4-BE49-F238E27FC236}">
                <a16:creationId xmlns:a16="http://schemas.microsoft.com/office/drawing/2014/main" id="{66FCC43C-F514-4AFE-BAD7-16B68E6B773F}"/>
              </a:ext>
            </a:extLst>
          </p:cNvPr>
          <p:cNvPicPr>
            <a:picLocks noChangeAspect="1"/>
          </p:cNvPicPr>
          <p:nvPr/>
        </p:nvPicPr>
        <p:blipFill>
          <a:blip r:embed="rId2"/>
          <a:stretch>
            <a:fillRect/>
          </a:stretch>
        </p:blipFill>
        <p:spPr>
          <a:xfrm>
            <a:off x="8503317" y="6066531"/>
            <a:ext cx="3429479" cy="628738"/>
          </a:xfrm>
          <a:prstGeom prst="rect">
            <a:avLst/>
          </a:prstGeom>
        </p:spPr>
      </p:pic>
      <p:pic>
        <p:nvPicPr>
          <p:cNvPr id="6" name="Picture 5" descr="A group of children standing on each other&#10;&#10;AI-generated content may be incorrect.">
            <a:extLst>
              <a:ext uri="{FF2B5EF4-FFF2-40B4-BE49-F238E27FC236}">
                <a16:creationId xmlns:a16="http://schemas.microsoft.com/office/drawing/2014/main" id="{D60ADBD2-6D65-B39C-248B-EF68A4483A83}"/>
              </a:ext>
            </a:extLst>
          </p:cNvPr>
          <p:cNvPicPr>
            <a:picLocks noChangeAspect="1"/>
          </p:cNvPicPr>
          <p:nvPr/>
        </p:nvPicPr>
        <p:blipFill>
          <a:blip r:embed="rId3"/>
          <a:stretch>
            <a:fillRect/>
          </a:stretch>
        </p:blipFill>
        <p:spPr>
          <a:xfrm>
            <a:off x="468253" y="3057371"/>
            <a:ext cx="2774893" cy="3637898"/>
          </a:xfrm>
          <a:prstGeom prst="rect">
            <a:avLst/>
          </a:prstGeom>
        </p:spPr>
      </p:pic>
    </p:spTree>
    <p:extLst>
      <p:ext uri="{BB962C8B-B14F-4D97-AF65-F5344CB8AC3E}">
        <p14:creationId xmlns:p14="http://schemas.microsoft.com/office/powerpoint/2010/main" val="124689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0DAE58-B09A-2CA7-CB27-EF55B401302C}"/>
            </a:ext>
          </a:extLst>
        </p:cNvPr>
        <p:cNvGrpSpPr/>
        <p:nvPr/>
      </p:nvGrpSpPr>
      <p:grpSpPr>
        <a:xfrm>
          <a:off x="0" y="0"/>
          <a:ext cx="0" cy="0"/>
          <a:chOff x="0" y="0"/>
          <a:chExt cx="0" cy="0"/>
        </a:xfrm>
      </p:grpSpPr>
      <p:pic>
        <p:nvPicPr>
          <p:cNvPr id="5" name="Picture 4" descr="Blue text on a white background&#10;&#10;Description automatically generated">
            <a:extLst>
              <a:ext uri="{FF2B5EF4-FFF2-40B4-BE49-F238E27FC236}">
                <a16:creationId xmlns:a16="http://schemas.microsoft.com/office/drawing/2014/main" id="{5CCEAC3B-ED63-88F8-BF40-CDC12A9C780A}"/>
              </a:ext>
            </a:extLst>
          </p:cNvPr>
          <p:cNvPicPr>
            <a:picLocks noChangeAspect="1"/>
          </p:cNvPicPr>
          <p:nvPr/>
        </p:nvPicPr>
        <p:blipFill>
          <a:blip r:embed="rId2"/>
          <a:stretch>
            <a:fillRect/>
          </a:stretch>
        </p:blipFill>
        <p:spPr>
          <a:xfrm>
            <a:off x="8503317" y="6066531"/>
            <a:ext cx="3429479" cy="628738"/>
          </a:xfrm>
          <a:prstGeom prst="rect">
            <a:avLst/>
          </a:prstGeom>
        </p:spPr>
      </p:pic>
      <p:sp>
        <p:nvSpPr>
          <p:cNvPr id="2" name="Title 1">
            <a:extLst>
              <a:ext uri="{FF2B5EF4-FFF2-40B4-BE49-F238E27FC236}">
                <a16:creationId xmlns:a16="http://schemas.microsoft.com/office/drawing/2014/main" id="{50BDB28A-054E-37D1-DD83-60C1259E0BAE}"/>
              </a:ext>
            </a:extLst>
          </p:cNvPr>
          <p:cNvSpPr>
            <a:spLocks noGrp="1"/>
          </p:cNvSpPr>
          <p:nvPr>
            <p:ph type="title"/>
          </p:nvPr>
        </p:nvSpPr>
        <p:spPr>
          <a:xfrm>
            <a:off x="333848" y="509519"/>
            <a:ext cx="9443198" cy="1320800"/>
          </a:xfrm>
        </p:spPr>
        <p:txBody>
          <a:bodyPr anchor="t">
            <a:normAutofit/>
          </a:bodyPr>
          <a:lstStyle/>
          <a:p>
            <a:r>
              <a:rPr lang="en-US" b="1" dirty="0">
                <a:latin typeface="Franklin Gothic Book" panose="020B0503020102020204" pitchFamily="34" charset="0"/>
              </a:rPr>
              <a:t>CWB’s and the Texas Family Code </a:t>
            </a:r>
            <a:r>
              <a:rPr lang="en-US" dirty="0">
                <a:latin typeface="Franklin Gothic Book" panose="020B0503020102020204" pitchFamily="34" charset="0"/>
              </a:rPr>
              <a:t>§ </a:t>
            </a:r>
            <a:r>
              <a:rPr lang="en-US" b="1" dirty="0">
                <a:latin typeface="Franklin Gothic Book" panose="020B0503020102020204" pitchFamily="34" charset="0"/>
              </a:rPr>
              <a:t>264.005</a:t>
            </a:r>
          </a:p>
        </p:txBody>
      </p:sp>
      <p:sp>
        <p:nvSpPr>
          <p:cNvPr id="3" name="Content Placeholder 2">
            <a:extLst>
              <a:ext uri="{FF2B5EF4-FFF2-40B4-BE49-F238E27FC236}">
                <a16:creationId xmlns:a16="http://schemas.microsoft.com/office/drawing/2014/main" id="{F7FBF93A-9362-4BD6-2144-5B2A754EF5D6}"/>
              </a:ext>
            </a:extLst>
          </p:cNvPr>
          <p:cNvSpPr>
            <a:spLocks noGrp="1"/>
          </p:cNvSpPr>
          <p:nvPr>
            <p:ph idx="1"/>
          </p:nvPr>
        </p:nvSpPr>
        <p:spPr>
          <a:xfrm>
            <a:off x="782320" y="1411794"/>
            <a:ext cx="8432019" cy="5446206"/>
          </a:xfrm>
        </p:spPr>
        <p:txBody>
          <a:bodyPr>
            <a:normAutofit/>
          </a:bodyPr>
          <a:lstStyle/>
          <a:p>
            <a:pPr>
              <a:lnSpc>
                <a:spcPct val="90000"/>
              </a:lnSpc>
            </a:pPr>
            <a:r>
              <a:rPr lang="en-US" sz="2000" b="1" dirty="0">
                <a:latin typeface="Franklin Gothic Book" panose="020B0503020102020204" pitchFamily="34" charset="0"/>
              </a:rPr>
              <a:t>The Commissioner’s Court </a:t>
            </a:r>
            <a:r>
              <a:rPr lang="en-US" sz="2000" b="1" dirty="0">
                <a:solidFill>
                  <a:schemeClr val="tx1"/>
                </a:solidFill>
                <a:latin typeface="Franklin Gothic Book" panose="020B0503020102020204" pitchFamily="34" charset="0"/>
              </a:rPr>
              <a:t>may</a:t>
            </a:r>
            <a:r>
              <a:rPr lang="en-US" sz="2000" b="1" dirty="0">
                <a:latin typeface="Franklin Gothic Book" panose="020B0503020102020204" pitchFamily="34" charset="0"/>
              </a:rPr>
              <a:t> appoint a Child Welfare Board. </a:t>
            </a:r>
          </a:p>
          <a:p>
            <a:pPr>
              <a:lnSpc>
                <a:spcPct val="90000"/>
              </a:lnSpc>
            </a:pPr>
            <a:r>
              <a:rPr lang="en-US" sz="2000" b="1" dirty="0">
                <a:latin typeface="Franklin Gothic Book" panose="020B0503020102020204" pitchFamily="34" charset="0"/>
              </a:rPr>
              <a:t>The board SHALL have not less than 7 members and not more than 15.</a:t>
            </a:r>
          </a:p>
          <a:p>
            <a:pPr>
              <a:lnSpc>
                <a:spcPct val="90000"/>
              </a:lnSpc>
            </a:pPr>
            <a:r>
              <a:rPr lang="en-US" sz="2000" b="1" dirty="0">
                <a:latin typeface="Franklin Gothic Book" panose="020B0503020102020204" pitchFamily="34" charset="0"/>
              </a:rPr>
              <a:t>The Members serve at will of the Commissioner’s Count with no compensation and may be removed by the court for just cause.</a:t>
            </a:r>
          </a:p>
          <a:p>
            <a:pPr>
              <a:lnSpc>
                <a:spcPct val="90000"/>
              </a:lnSpc>
            </a:pPr>
            <a:r>
              <a:rPr lang="en-US" sz="2000" b="1" dirty="0">
                <a:latin typeface="Franklin Gothic Book" panose="020B0503020102020204" pitchFamily="34" charset="0"/>
              </a:rPr>
              <a:t>Two or more counties may establish a joint board</a:t>
            </a:r>
          </a:p>
          <a:p>
            <a:pPr>
              <a:lnSpc>
                <a:spcPct val="90000"/>
              </a:lnSpc>
            </a:pPr>
            <a:r>
              <a:rPr lang="en-US" sz="2000" b="1" dirty="0">
                <a:latin typeface="Franklin Gothic Book" panose="020B0503020102020204" pitchFamily="34" charset="0"/>
              </a:rPr>
              <a:t>The local board is governmental unit for purposes of the Chapter 101 Civil Practice and remedies Code.</a:t>
            </a:r>
          </a:p>
          <a:p>
            <a:pPr>
              <a:lnSpc>
                <a:spcPct val="90000"/>
              </a:lnSpc>
            </a:pPr>
            <a:r>
              <a:rPr lang="en-US" sz="2000" b="1" dirty="0">
                <a:latin typeface="Franklin Gothic Book" panose="020B0503020102020204" pitchFamily="34" charset="0"/>
              </a:rPr>
              <a:t>A Commissioner's Court may appropriate funds</a:t>
            </a:r>
          </a:p>
          <a:p>
            <a:pPr>
              <a:lnSpc>
                <a:spcPct val="90000"/>
              </a:lnSpc>
            </a:pPr>
            <a:r>
              <a:rPr lang="en-US" sz="2000" b="1" dirty="0">
                <a:latin typeface="Franklin Gothic Book" panose="020B0503020102020204" pitchFamily="34" charset="0"/>
              </a:rPr>
              <a:t>The Child Welfare Board may provide service and support to all children without regard to immigration status.</a:t>
            </a:r>
          </a:p>
          <a:p>
            <a:pPr lvl="1">
              <a:lnSpc>
                <a:spcPct val="90000"/>
              </a:lnSpc>
            </a:pPr>
            <a:endParaRPr lang="en-US" sz="1100" dirty="0"/>
          </a:p>
        </p:txBody>
      </p:sp>
      <p:pic>
        <p:nvPicPr>
          <p:cNvPr id="13" name="Picture 12" descr="A group of cartoon characters&#10;&#10;AI-generated content may be incorrect.">
            <a:extLst>
              <a:ext uri="{FF2B5EF4-FFF2-40B4-BE49-F238E27FC236}">
                <a16:creationId xmlns:a16="http://schemas.microsoft.com/office/drawing/2014/main" id="{E001B1D4-6CEA-9F91-15C6-13D4939A4BFA}"/>
              </a:ext>
            </a:extLst>
          </p:cNvPr>
          <p:cNvPicPr>
            <a:picLocks noChangeAspect="1"/>
          </p:cNvPicPr>
          <p:nvPr/>
        </p:nvPicPr>
        <p:blipFill>
          <a:blip r:embed="rId3"/>
          <a:stretch>
            <a:fillRect/>
          </a:stretch>
        </p:blipFill>
        <p:spPr>
          <a:xfrm>
            <a:off x="643676" y="5385440"/>
            <a:ext cx="7464004" cy="1362181"/>
          </a:xfrm>
          <a:prstGeom prst="rect">
            <a:avLst/>
          </a:prstGeom>
        </p:spPr>
      </p:pic>
    </p:spTree>
    <p:extLst>
      <p:ext uri="{BB962C8B-B14F-4D97-AF65-F5344CB8AC3E}">
        <p14:creationId xmlns:p14="http://schemas.microsoft.com/office/powerpoint/2010/main" val="1468230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E875D-31B7-A8B8-9B0D-0F036CE776A1}"/>
              </a:ext>
            </a:extLst>
          </p:cNvPr>
          <p:cNvSpPr>
            <a:spLocks noGrp="1"/>
          </p:cNvSpPr>
          <p:nvPr>
            <p:ph type="title"/>
          </p:nvPr>
        </p:nvSpPr>
        <p:spPr>
          <a:xfrm>
            <a:off x="464472" y="381988"/>
            <a:ext cx="8969674" cy="1320800"/>
          </a:xfrm>
        </p:spPr>
        <p:txBody>
          <a:bodyPr/>
          <a:lstStyle/>
          <a:p>
            <a:r>
              <a:rPr lang="en-US" b="1" dirty="0">
                <a:latin typeface="Franklin Gothic Book" panose="020B0503020102020204" pitchFamily="34" charset="0"/>
              </a:rPr>
              <a:t>Regional Map &amp; Active CWB’s by Region Map</a:t>
            </a:r>
          </a:p>
        </p:txBody>
      </p:sp>
      <p:pic>
        <p:nvPicPr>
          <p:cNvPr id="4" name="Content Placeholder 4" descr="A map of the state of texas&#10;&#10;Description automatically generated">
            <a:extLst>
              <a:ext uri="{FF2B5EF4-FFF2-40B4-BE49-F238E27FC236}">
                <a16:creationId xmlns:a16="http://schemas.microsoft.com/office/drawing/2014/main" id="{0667CF8F-B5EA-34A0-8E25-34B2EAA22609}"/>
              </a:ext>
            </a:extLst>
          </p:cNvPr>
          <p:cNvPicPr>
            <a:picLocks noGrp="1" noChangeAspect="1"/>
          </p:cNvPicPr>
          <p:nvPr>
            <p:ph idx="1"/>
          </p:nvPr>
        </p:nvPicPr>
        <p:blipFill>
          <a:blip r:embed="rId2"/>
          <a:stretch>
            <a:fillRect/>
          </a:stretch>
        </p:blipFill>
        <p:spPr>
          <a:xfrm>
            <a:off x="4115104" y="2056580"/>
            <a:ext cx="7728945" cy="3881437"/>
          </a:xfrm>
        </p:spPr>
      </p:pic>
      <p:pic>
        <p:nvPicPr>
          <p:cNvPr id="6" name="Picture 5">
            <a:extLst>
              <a:ext uri="{FF2B5EF4-FFF2-40B4-BE49-F238E27FC236}">
                <a16:creationId xmlns:a16="http://schemas.microsoft.com/office/drawing/2014/main" id="{3629823E-7EB0-8A39-A985-937979863A3F}"/>
              </a:ext>
            </a:extLst>
          </p:cNvPr>
          <p:cNvPicPr>
            <a:picLocks noChangeAspect="1"/>
          </p:cNvPicPr>
          <p:nvPr/>
        </p:nvPicPr>
        <p:blipFill>
          <a:blip r:embed="rId3"/>
          <a:stretch>
            <a:fillRect/>
          </a:stretch>
        </p:blipFill>
        <p:spPr>
          <a:xfrm>
            <a:off x="157044" y="2113978"/>
            <a:ext cx="3958060" cy="3766641"/>
          </a:xfrm>
          <a:prstGeom prst="rect">
            <a:avLst/>
          </a:prstGeom>
        </p:spPr>
      </p:pic>
      <p:sp>
        <p:nvSpPr>
          <p:cNvPr id="7" name="TextBox 6">
            <a:extLst>
              <a:ext uri="{FF2B5EF4-FFF2-40B4-BE49-F238E27FC236}">
                <a16:creationId xmlns:a16="http://schemas.microsoft.com/office/drawing/2014/main" id="{AA2DA24A-9DFD-8EB3-7B79-FE439B56CF53}"/>
              </a:ext>
            </a:extLst>
          </p:cNvPr>
          <p:cNvSpPr txBox="1"/>
          <p:nvPr/>
        </p:nvSpPr>
        <p:spPr>
          <a:xfrm>
            <a:off x="1008491" y="6291809"/>
            <a:ext cx="7508630" cy="400110"/>
          </a:xfrm>
          <a:prstGeom prst="rect">
            <a:avLst/>
          </a:prstGeom>
          <a:noFill/>
        </p:spPr>
        <p:txBody>
          <a:bodyPr wrap="square">
            <a:spAutoFit/>
          </a:bodyPr>
          <a:lstStyle/>
          <a:p>
            <a:r>
              <a:rPr lang="en-US" sz="2000" b="1" dirty="0">
                <a:latin typeface="Franklin Gothic Book" panose="020B0503020102020204" pitchFamily="34" charset="0"/>
              </a:rPr>
              <a:t>192 active Child Welfare Boards out of 254 counties in Texas.</a:t>
            </a:r>
          </a:p>
        </p:txBody>
      </p:sp>
    </p:spTree>
    <p:extLst>
      <p:ext uri="{BB962C8B-B14F-4D97-AF65-F5344CB8AC3E}">
        <p14:creationId xmlns:p14="http://schemas.microsoft.com/office/powerpoint/2010/main" val="214577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6671-F61D-D63A-70D8-C402E0F25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4E66E8-414F-7E1C-FE2E-7F964A6766DE}"/>
              </a:ext>
            </a:extLst>
          </p:cNvPr>
          <p:cNvSpPr>
            <a:spLocks noGrp="1"/>
          </p:cNvSpPr>
          <p:nvPr>
            <p:ph type="title"/>
          </p:nvPr>
        </p:nvSpPr>
        <p:spPr>
          <a:xfrm>
            <a:off x="677334" y="609600"/>
            <a:ext cx="8596668" cy="904240"/>
          </a:xfrm>
        </p:spPr>
        <p:txBody>
          <a:bodyPr>
            <a:normAutofit/>
          </a:bodyPr>
          <a:lstStyle/>
          <a:p>
            <a:r>
              <a:rPr lang="en-US" b="1" dirty="0">
                <a:latin typeface="Franklin Gothic Book" panose="020B0503020102020204" pitchFamily="34" charset="0"/>
              </a:rPr>
              <a:t>Regional Council of Welfare Boards</a:t>
            </a:r>
          </a:p>
        </p:txBody>
      </p:sp>
      <p:sp>
        <p:nvSpPr>
          <p:cNvPr id="3" name="Content Placeholder 2">
            <a:extLst>
              <a:ext uri="{FF2B5EF4-FFF2-40B4-BE49-F238E27FC236}">
                <a16:creationId xmlns:a16="http://schemas.microsoft.com/office/drawing/2014/main" id="{32FD0F9B-D188-BCC3-9AF4-71CD770B2D53}"/>
              </a:ext>
            </a:extLst>
          </p:cNvPr>
          <p:cNvSpPr>
            <a:spLocks noGrp="1"/>
          </p:cNvSpPr>
          <p:nvPr>
            <p:ph idx="1"/>
          </p:nvPr>
        </p:nvSpPr>
        <p:spPr/>
        <p:txBody>
          <a:bodyPr>
            <a:normAutofit/>
          </a:bodyPr>
          <a:lstStyle/>
          <a:p>
            <a:r>
              <a:rPr lang="en-US" sz="2000" b="1" dirty="0">
                <a:latin typeface="Franklin Gothic Book" panose="020B0503020102020204" pitchFamily="34" charset="0"/>
              </a:rPr>
              <a:t>Regional Councils provide training and information on regional and statewide issues, especially issues impacting services to families and children.</a:t>
            </a:r>
          </a:p>
          <a:p>
            <a:r>
              <a:rPr lang="en-US" sz="2000" b="1" dirty="0">
                <a:latin typeface="Franklin Gothic Book" panose="020B0503020102020204" pitchFamily="34" charset="0"/>
              </a:rPr>
              <a:t>Each Regional Council operates according to the region’s needs and wishes. In most instances, each county CWB sends one or two delegates as their representative to the Regional Council meetings.</a:t>
            </a:r>
          </a:p>
          <a:p>
            <a:r>
              <a:rPr lang="en-US" sz="2000" b="1" dirty="0">
                <a:latin typeface="Franklin Gothic Book" panose="020B0503020102020204" pitchFamily="34" charset="0"/>
              </a:rPr>
              <a:t>Each regional council elects two or three delegates to represent their region at the Texas Council of Child Welfare Boards meetings.</a:t>
            </a:r>
          </a:p>
        </p:txBody>
      </p:sp>
      <p:pic>
        <p:nvPicPr>
          <p:cNvPr id="4" name="Picture 3" descr="Blue text on a white background&#10;&#10;Description automatically generated">
            <a:extLst>
              <a:ext uri="{FF2B5EF4-FFF2-40B4-BE49-F238E27FC236}">
                <a16:creationId xmlns:a16="http://schemas.microsoft.com/office/drawing/2014/main" id="{767369D1-B7EF-AD5D-083F-913635C92499}"/>
              </a:ext>
            </a:extLst>
          </p:cNvPr>
          <p:cNvPicPr>
            <a:picLocks noChangeAspect="1"/>
          </p:cNvPicPr>
          <p:nvPr/>
        </p:nvPicPr>
        <p:blipFill>
          <a:blip r:embed="rId2"/>
          <a:stretch>
            <a:fillRect/>
          </a:stretch>
        </p:blipFill>
        <p:spPr>
          <a:xfrm>
            <a:off x="8503317" y="6066531"/>
            <a:ext cx="3429479" cy="628738"/>
          </a:xfrm>
          <a:prstGeom prst="rect">
            <a:avLst/>
          </a:prstGeom>
        </p:spPr>
      </p:pic>
    </p:spTree>
    <p:extLst>
      <p:ext uri="{BB962C8B-B14F-4D97-AF65-F5344CB8AC3E}">
        <p14:creationId xmlns:p14="http://schemas.microsoft.com/office/powerpoint/2010/main" val="253109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A542F-EDF9-27E1-637C-F25A427C997C}"/>
              </a:ext>
            </a:extLst>
          </p:cNvPr>
          <p:cNvSpPr>
            <a:spLocks noGrp="1"/>
          </p:cNvSpPr>
          <p:nvPr>
            <p:ph type="title"/>
          </p:nvPr>
        </p:nvSpPr>
        <p:spPr>
          <a:xfrm>
            <a:off x="568960" y="393361"/>
            <a:ext cx="8596668" cy="683599"/>
          </a:xfrm>
        </p:spPr>
        <p:txBody>
          <a:bodyPr>
            <a:normAutofit/>
          </a:bodyPr>
          <a:lstStyle/>
          <a:p>
            <a:r>
              <a:rPr lang="en-US" dirty="0"/>
              <a:t>OMA &amp; PIA</a:t>
            </a:r>
          </a:p>
        </p:txBody>
      </p:sp>
      <p:sp>
        <p:nvSpPr>
          <p:cNvPr id="3" name="Content Placeholder 2">
            <a:extLst>
              <a:ext uri="{FF2B5EF4-FFF2-40B4-BE49-F238E27FC236}">
                <a16:creationId xmlns:a16="http://schemas.microsoft.com/office/drawing/2014/main" id="{6A3F4596-81CA-62A7-A881-C7A79515ED47}"/>
              </a:ext>
            </a:extLst>
          </p:cNvPr>
          <p:cNvSpPr>
            <a:spLocks noGrp="1"/>
          </p:cNvSpPr>
          <p:nvPr>
            <p:ph idx="1"/>
          </p:nvPr>
        </p:nvSpPr>
        <p:spPr>
          <a:xfrm>
            <a:off x="568960" y="1154589"/>
            <a:ext cx="9784080" cy="3823811"/>
          </a:xfrm>
        </p:spPr>
        <p:txBody>
          <a:bodyPr vert="horz" lIns="91440" tIns="45720" rIns="91440" bIns="45720" rtlCol="0" anchor="t">
            <a:normAutofit/>
          </a:bodyPr>
          <a:lstStyle/>
          <a:p>
            <a:r>
              <a:rPr lang="en-US" sz="2000" b="1" dirty="0">
                <a:latin typeface="Franklin Gothic Book" panose="020B0503020102020204" pitchFamily="34" charset="0"/>
              </a:rPr>
              <a:t>Open Meeting Act &amp; Public Information Act Training </a:t>
            </a:r>
          </a:p>
          <a:p>
            <a:r>
              <a:rPr lang="en-US" sz="2000" b="1" dirty="0">
                <a:latin typeface="Franklin Gothic Book" panose="020B0503020102020204" pitchFamily="34" charset="0"/>
              </a:rPr>
              <a:t>Located on the Texas Attorney General's Website at the following link:</a:t>
            </a:r>
          </a:p>
          <a:p>
            <a:pPr marL="0" indent="0" algn="ctr">
              <a:buNone/>
            </a:pPr>
            <a:r>
              <a:rPr lang="en-US" sz="2000" b="1" dirty="0">
                <a:latin typeface="Franklin Gothic Book" panose="020B0503020102020204" pitchFamily="34" charset="0"/>
                <a:ea typeface="+mn-lt"/>
                <a:cs typeface="+mn-lt"/>
                <a:hlinkClick r:id="rId2"/>
              </a:rPr>
              <a:t>https://www.texasattorneygeneral.gov/open-government</a:t>
            </a:r>
          </a:p>
          <a:p>
            <a:r>
              <a:rPr lang="en-US" sz="2000" b="1" dirty="0">
                <a:latin typeface="Franklin Gothic Book" panose="020B0503020102020204" pitchFamily="34" charset="0"/>
              </a:rPr>
              <a:t>Training should be completed within 90 days of appointment by the Commissioners Court </a:t>
            </a:r>
            <a:endParaRPr lang="en-US" sz="2000" b="1" dirty="0">
              <a:latin typeface="Franklin Gothic Book" panose="020B0503020102020204" pitchFamily="34" charset="0"/>
              <a:ea typeface="+mn-lt"/>
              <a:cs typeface="+mn-lt"/>
              <a:hlinkClick r:id="rId2"/>
            </a:endParaRPr>
          </a:p>
          <a:p>
            <a:r>
              <a:rPr lang="en-US" sz="2000" b="1" dirty="0">
                <a:latin typeface="Franklin Gothic Book" panose="020B0503020102020204" pitchFamily="34" charset="0"/>
              </a:rPr>
              <a:t>At the end of the training video’s, answer the questions at the end to receive your certificate. </a:t>
            </a:r>
          </a:p>
          <a:p>
            <a:r>
              <a:rPr lang="en-US" sz="2000" b="1" dirty="0">
                <a:latin typeface="Franklin Gothic Book" panose="020B0503020102020204" pitchFamily="34" charset="0"/>
              </a:rPr>
              <a:t>Submit a copy of the two certificate to the CWB President / Chair.  </a:t>
            </a:r>
          </a:p>
        </p:txBody>
      </p:sp>
      <p:pic>
        <p:nvPicPr>
          <p:cNvPr id="4" name="Picture 3" descr="Blue text on a white background&#10;&#10;Description automatically generated">
            <a:extLst>
              <a:ext uri="{FF2B5EF4-FFF2-40B4-BE49-F238E27FC236}">
                <a16:creationId xmlns:a16="http://schemas.microsoft.com/office/drawing/2014/main" id="{FA4512EC-6FC5-50A0-1056-D4B8D2E17FD3}"/>
              </a:ext>
            </a:extLst>
          </p:cNvPr>
          <p:cNvPicPr>
            <a:picLocks noChangeAspect="1"/>
          </p:cNvPicPr>
          <p:nvPr/>
        </p:nvPicPr>
        <p:blipFill>
          <a:blip r:embed="rId3"/>
          <a:stretch>
            <a:fillRect/>
          </a:stretch>
        </p:blipFill>
        <p:spPr>
          <a:xfrm>
            <a:off x="8503317" y="6066531"/>
            <a:ext cx="3429479" cy="628738"/>
          </a:xfrm>
          <a:prstGeom prst="rect">
            <a:avLst/>
          </a:prstGeom>
        </p:spPr>
      </p:pic>
      <p:pic>
        <p:nvPicPr>
          <p:cNvPr id="10" name="Picture 9" descr="A website with a dome and flag&#10;&#10;AI-generated content may be incorrect.">
            <a:extLst>
              <a:ext uri="{FF2B5EF4-FFF2-40B4-BE49-F238E27FC236}">
                <a16:creationId xmlns:a16="http://schemas.microsoft.com/office/drawing/2014/main" id="{F82E0775-C4BF-4DC8-787E-F6F186AA0858}"/>
              </a:ext>
            </a:extLst>
          </p:cNvPr>
          <p:cNvPicPr>
            <a:picLocks noChangeAspect="1"/>
          </p:cNvPicPr>
          <p:nvPr/>
        </p:nvPicPr>
        <p:blipFill>
          <a:blip r:embed="rId4"/>
          <a:stretch>
            <a:fillRect/>
          </a:stretch>
        </p:blipFill>
        <p:spPr>
          <a:xfrm>
            <a:off x="2032255" y="4292907"/>
            <a:ext cx="3596385" cy="2459118"/>
          </a:xfrm>
          <a:prstGeom prst="rect">
            <a:avLst/>
          </a:prstGeom>
        </p:spPr>
      </p:pic>
    </p:spTree>
    <p:extLst>
      <p:ext uri="{BB962C8B-B14F-4D97-AF65-F5344CB8AC3E}">
        <p14:creationId xmlns:p14="http://schemas.microsoft.com/office/powerpoint/2010/main" val="287524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88B0-57FD-DA40-1B59-CD79113CC2D0}"/>
              </a:ext>
            </a:extLst>
          </p:cNvPr>
          <p:cNvSpPr>
            <a:spLocks noGrp="1"/>
          </p:cNvSpPr>
          <p:nvPr>
            <p:ph type="title"/>
          </p:nvPr>
        </p:nvSpPr>
        <p:spPr>
          <a:xfrm>
            <a:off x="677334" y="365760"/>
            <a:ext cx="8596668" cy="1320800"/>
          </a:xfrm>
        </p:spPr>
        <p:txBody>
          <a:bodyPr/>
          <a:lstStyle/>
          <a:p>
            <a:r>
              <a:rPr lang="en-US" b="1" dirty="0">
                <a:latin typeface="Franklin Gothic Book" panose="020B0503020102020204" pitchFamily="34" charset="0"/>
              </a:rPr>
              <a:t>Website Basics</a:t>
            </a:r>
          </a:p>
        </p:txBody>
      </p:sp>
      <p:sp>
        <p:nvSpPr>
          <p:cNvPr id="3" name="Content Placeholder 2">
            <a:extLst>
              <a:ext uri="{FF2B5EF4-FFF2-40B4-BE49-F238E27FC236}">
                <a16:creationId xmlns:a16="http://schemas.microsoft.com/office/drawing/2014/main" id="{CE9CFB43-3B0C-A67C-B8A0-7D9976EFF24D}"/>
              </a:ext>
            </a:extLst>
          </p:cNvPr>
          <p:cNvSpPr>
            <a:spLocks noGrp="1"/>
          </p:cNvSpPr>
          <p:nvPr>
            <p:ph idx="1"/>
          </p:nvPr>
        </p:nvSpPr>
        <p:spPr>
          <a:xfrm>
            <a:off x="778934" y="1296989"/>
            <a:ext cx="8596668" cy="3880773"/>
          </a:xfrm>
        </p:spPr>
        <p:txBody>
          <a:bodyPr vert="horz" lIns="91440" tIns="45720" rIns="91440" bIns="45720" rtlCol="0" anchor="t">
            <a:noAutofit/>
          </a:bodyPr>
          <a:lstStyle/>
          <a:p>
            <a:r>
              <a:rPr lang="en-US" sz="2000" b="1" dirty="0">
                <a:solidFill>
                  <a:schemeClr val="tx1"/>
                </a:solidFill>
                <a:latin typeface="Franklin Gothic Book" panose="020B0503020102020204" pitchFamily="34" charset="0"/>
              </a:rPr>
              <a:t>Website – launched a more modern and user friendly website in Spring 2023</a:t>
            </a:r>
          </a:p>
          <a:p>
            <a:r>
              <a:rPr lang="en-US" sz="2000" b="1" dirty="0">
                <a:latin typeface="Franklin Gothic Book" panose="020B0503020102020204" pitchFamily="34" charset="0"/>
              </a:rPr>
              <a:t>Major challenge is keeping information updated – </a:t>
            </a:r>
          </a:p>
          <a:p>
            <a:pPr lvl="1"/>
            <a:r>
              <a:rPr lang="en-US" sz="2000" b="1" dirty="0">
                <a:latin typeface="Franklin Gothic Book" panose="020B0503020102020204" pitchFamily="34" charset="0"/>
              </a:rPr>
              <a:t>CWB Board Presidents / chairs – </a:t>
            </a:r>
          </a:p>
          <a:p>
            <a:pPr lvl="1"/>
            <a:r>
              <a:rPr lang="en-US" sz="2000" b="1" dirty="0">
                <a:latin typeface="Franklin Gothic Book" panose="020B0503020102020204" pitchFamily="34" charset="0"/>
              </a:rPr>
              <a:t>Regional CWB Contacts –  </a:t>
            </a:r>
          </a:p>
          <a:p>
            <a:pPr lvl="1"/>
            <a:r>
              <a:rPr lang="en-US" sz="2000" b="1" dirty="0">
                <a:latin typeface="Franklin Gothic Book" panose="020B0503020102020204" pitchFamily="34" charset="0"/>
              </a:rPr>
              <a:t>DFPS / FBCE  staff updates –  </a:t>
            </a:r>
          </a:p>
          <a:p>
            <a:pPr lvl="1"/>
            <a:r>
              <a:rPr lang="en-US" sz="2000" b="1" dirty="0">
                <a:latin typeface="Franklin Gothic Book" panose="020B0503020102020204" pitchFamily="34" charset="0"/>
              </a:rPr>
              <a:t>Number of Active CWB's </a:t>
            </a:r>
          </a:p>
          <a:p>
            <a:pPr lvl="1"/>
            <a:r>
              <a:rPr lang="en-US" sz="2000" b="1" dirty="0">
                <a:latin typeface="Franklin Gothic Book" panose="020B0503020102020204" pitchFamily="34" charset="0"/>
              </a:rPr>
              <a:t>Rainbow Room contacts &amp; information </a:t>
            </a:r>
          </a:p>
          <a:p>
            <a:pPr lvl="1"/>
            <a:r>
              <a:rPr lang="en-US" sz="2000" b="1" dirty="0">
                <a:latin typeface="Franklin Gothic Book" panose="020B0503020102020204" pitchFamily="34" charset="0"/>
              </a:rPr>
              <a:t>How can you HELP? </a:t>
            </a:r>
          </a:p>
        </p:txBody>
      </p:sp>
      <p:pic>
        <p:nvPicPr>
          <p:cNvPr id="4" name="Picture 3" descr="Blue text on a white background&#10;&#10;Description automatically generated">
            <a:extLst>
              <a:ext uri="{FF2B5EF4-FFF2-40B4-BE49-F238E27FC236}">
                <a16:creationId xmlns:a16="http://schemas.microsoft.com/office/drawing/2014/main" id="{2DE6FB00-41C3-4B8E-9BC6-718ABEA526F0}"/>
              </a:ext>
            </a:extLst>
          </p:cNvPr>
          <p:cNvPicPr>
            <a:picLocks noChangeAspect="1"/>
          </p:cNvPicPr>
          <p:nvPr/>
        </p:nvPicPr>
        <p:blipFill>
          <a:blip r:embed="rId2"/>
          <a:stretch>
            <a:fillRect/>
          </a:stretch>
        </p:blipFill>
        <p:spPr>
          <a:xfrm>
            <a:off x="8503317" y="6066531"/>
            <a:ext cx="3429479" cy="628738"/>
          </a:xfrm>
          <a:prstGeom prst="rect">
            <a:avLst/>
          </a:prstGeom>
        </p:spPr>
      </p:pic>
      <p:pic>
        <p:nvPicPr>
          <p:cNvPr id="6" name="Picture 5" descr="A blue rectangle with white text&#10;&#10;AI-generated content may be incorrect.">
            <a:extLst>
              <a:ext uri="{FF2B5EF4-FFF2-40B4-BE49-F238E27FC236}">
                <a16:creationId xmlns:a16="http://schemas.microsoft.com/office/drawing/2014/main" id="{3E97A47B-4FD4-8B49-798A-17EA8AAB8629}"/>
              </a:ext>
            </a:extLst>
          </p:cNvPr>
          <p:cNvPicPr>
            <a:picLocks noChangeAspect="1"/>
          </p:cNvPicPr>
          <p:nvPr/>
        </p:nvPicPr>
        <p:blipFill>
          <a:blip r:embed="rId3"/>
          <a:stretch>
            <a:fillRect/>
          </a:stretch>
        </p:blipFill>
        <p:spPr>
          <a:xfrm>
            <a:off x="3071913" y="5331132"/>
            <a:ext cx="3807509" cy="1218403"/>
          </a:xfrm>
          <a:prstGeom prst="rect">
            <a:avLst/>
          </a:prstGeom>
        </p:spPr>
      </p:pic>
    </p:spTree>
    <p:extLst>
      <p:ext uri="{BB962C8B-B14F-4D97-AF65-F5344CB8AC3E}">
        <p14:creationId xmlns:p14="http://schemas.microsoft.com/office/powerpoint/2010/main" val="4088163316"/>
      </p:ext>
    </p:extLst>
  </p:cSld>
  <p:clrMapOvr>
    <a:masterClrMapping/>
  </p:clrMapOvr>
</p:sld>
</file>

<file path=ppt/theme/theme1.xml><?xml version="1.0" encoding="utf-8"?>
<a:theme xmlns:a="http://schemas.openxmlformats.org/drawingml/2006/main" name="Face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627C19A7-3107-4CB2-BD0D-F7C79BE02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315AA3-EAE3-44ED-8368-BAC2FFFB4817}">
  <ds:schemaRefs>
    <ds:schemaRef ds:uri="http://schemas.microsoft.com/sharepoint/v3/contenttype/forms"/>
  </ds:schemaRefs>
</ds:datastoreItem>
</file>

<file path=customXml/itemProps3.xml><?xml version="1.0" encoding="utf-8"?>
<ds:datastoreItem xmlns:ds="http://schemas.openxmlformats.org/officeDocument/2006/customXml" ds:itemID="{D7023227-530E-4024-91EF-312A851A758C}">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
  <TotalTime>5697</TotalTime>
  <Words>1018</Words>
  <Application>Microsoft Office PowerPoint</Application>
  <PresentationFormat>Widescreen</PresentationFormat>
  <Paragraphs>124</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Aptos</vt:lpstr>
      <vt:lpstr>Arial</vt:lpstr>
      <vt:lpstr>Calibri</vt:lpstr>
      <vt:lpstr>Franklin Gothic Book</vt:lpstr>
      <vt:lpstr>Trebuchet MS</vt:lpstr>
      <vt:lpstr>Wingdings 3</vt:lpstr>
      <vt:lpstr>Facet</vt:lpstr>
      <vt:lpstr>Welcome to the  TCCWB All Hands-On Deck Conference February 23rd-25th, 2025 </vt:lpstr>
      <vt:lpstr>How a Child Welfare Board is Established</vt:lpstr>
      <vt:lpstr>How a Child Welfare Board is Established (continued) </vt:lpstr>
      <vt:lpstr>How a Child Welfare Board is Established (continued)</vt:lpstr>
      <vt:lpstr>CWB’s and the Texas Family Code § 264.005</vt:lpstr>
      <vt:lpstr>Regional Map &amp; Active CWB’s by Region Map</vt:lpstr>
      <vt:lpstr>Regional Council of Welfare Boards</vt:lpstr>
      <vt:lpstr>OMA &amp; PIA</vt:lpstr>
      <vt:lpstr>Website Basics</vt:lpstr>
      <vt:lpstr>Website Basics</vt:lpstr>
      <vt:lpstr>Everyone has a 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Diane Anderson - Glover</dc:creator>
  <cp:lastModifiedBy>Diane Anderson - Glover</cp:lastModifiedBy>
  <cp:revision>6</cp:revision>
  <dcterms:created xsi:type="dcterms:W3CDTF">2024-12-28T02:18:50Z</dcterms:created>
  <dcterms:modified xsi:type="dcterms:W3CDTF">2025-03-05T14:34:05Z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