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9"/>
  </p:notesMasterIdLst>
  <p:handoutMasterIdLst>
    <p:handoutMasterId r:id="rId20"/>
  </p:handoutMasterIdLst>
  <p:sldIdLst>
    <p:sldId id="410" r:id="rId5"/>
    <p:sldId id="383" r:id="rId6"/>
    <p:sldId id="411" r:id="rId7"/>
    <p:sldId id="397" r:id="rId8"/>
    <p:sldId id="422" r:id="rId9"/>
    <p:sldId id="391" r:id="rId10"/>
    <p:sldId id="421" r:id="rId11"/>
    <p:sldId id="407" r:id="rId12"/>
    <p:sldId id="423" r:id="rId13"/>
    <p:sldId id="424" r:id="rId14"/>
    <p:sldId id="415" r:id="rId15"/>
    <p:sldId id="425" r:id="rId16"/>
    <p:sldId id="419" r:id="rId17"/>
    <p:sldId id="3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AEFDBD-FC28-421A-BC47-7D81E66D0D4D}" v="1" dt="2025-02-23T06:08:33.435"/>
  </p1510:revLst>
</p1510:revInfo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6327" autoAdjust="0"/>
  </p:normalViewPr>
  <p:slideViewPr>
    <p:cSldViewPr snapToGrid="0">
      <p:cViewPr varScale="1">
        <p:scale>
          <a:sx n="86" d="100"/>
          <a:sy n="86" d="100"/>
        </p:scale>
        <p:origin x="816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ABB1EF-6A89-4CE6-8C37-4A59378CC7F8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3A4B2F7-A7D6-41A7-9750-02B23511D2C7}" type="pres">
      <dgm:prSet presAssocID="{DEABB1EF-6A89-4CE6-8C37-4A59378CC7F8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A5E1D799-C71B-49CE-B7F2-7764A37571EC}" type="presOf" srcId="{DEABB1EF-6A89-4CE6-8C37-4A59378CC7F8}" destId="{F3A4B2F7-A7D6-41A7-9750-02B23511D2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E5C7D-0F6C-E2C3-A607-2C78669E0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B6C945-D028-B480-3F12-13AB78A1F9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C414F3-97E8-B988-8A63-509960569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40118-88F4-0E82-9224-1884B4FD78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23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A81B0-A614-71E2-435B-FD4F26E6C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C1B0AF-D769-1B05-6B90-795985FF29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9244D1-2607-475E-3AC9-535E0E1B7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8A99B-7E33-73BC-8342-BB5BDDD7E7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06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50BC4-F1D4-3CF5-80BD-A2FD47573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B2979B-4E2A-104C-8E03-44B7EC1485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778DD3-3EF7-4F4E-A637-1BE76EE859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AD5F2-2747-BAE0-655D-22537AD36A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11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D1020-25E9-F387-F0D6-214265A79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710B3F-7A8F-3AEC-0315-8986821763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DBAF87-EEEE-6044-F82B-18B9531633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D99CF-C8F6-4A13-0110-E83E78B7B9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9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AF333-04C8-59A7-50E3-6E7F57406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EFD48C-78ED-00F5-2732-A5C75EC805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7234D2-7867-7172-30C5-01C87EC3C4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35FEA-B56D-37C1-EAA0-3DF30ABAB2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064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BC04D-2568-C19F-6211-ABA7996C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BD96A4-D432-FA69-5E46-4DF91D77C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639921-CFBB-DE6F-31EB-81B758CA0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3E3F8-8185-F97B-2F08-1F44FCE2A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77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D5D06-7C37-8D50-1284-B37DC8E28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FDFD81-B519-866C-2D6D-1D728F7929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D9B632-AE07-45FF-2241-8E713C3F1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B8D27-C0F3-0CBE-C277-9B7D70C709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33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07CDB-4BA8-FD61-319B-D9F45C43F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D6995C-F468-2E56-9305-749F0BA49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486ACC-488F-845F-7D82-741ED92228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F5898-CE73-7A72-25F1-211070C55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21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60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FDE01-402B-8078-1BC3-8749D0833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F3B101-5FFF-9AC4-09A0-F9B645CC93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600F30-C3EA-2B53-40E3-223E2DC4D0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B9A1D-E8E0-92B6-BADF-E9352013FF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ouncilofnonprofits.org/running-nonprofit/administration-and-financial-management/internal-control-nonprofit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chariti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candid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hyperlink" Target="https://www.nonprofitready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xasattorneygeneral.gov/divisions/charitable-trusts/charitable-raffles-and-casinopoker-night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plates.com/design/personalized/passenger/stop-child-abus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2253005"/>
            <a:ext cx="3937032" cy="1660965"/>
          </a:xfrm>
        </p:spPr>
        <p:txBody>
          <a:bodyPr/>
          <a:lstStyle/>
          <a:p>
            <a:r>
              <a:rPr lang="en-US" dirty="0"/>
              <a:t>MONEY    MATTERS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EC334D-135D-CB28-FEB7-AD4C996AC945}"/>
              </a:ext>
            </a:extLst>
          </p:cNvPr>
          <p:cNvSpPr txBox="1"/>
          <p:nvPr/>
        </p:nvSpPr>
        <p:spPr>
          <a:xfrm>
            <a:off x="2083208" y="310717"/>
            <a:ext cx="8453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Welcome to the </a:t>
            </a:r>
          </a:p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TCCWB All Hands-On Deck Conference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February 23rd-25</a:t>
            </a:r>
            <a:r>
              <a:rPr lang="en-US" sz="2800" b="1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, 2025 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4F09478A-A964-1D21-39EC-3FB8972EE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317" y="6066531"/>
            <a:ext cx="3429479" cy="6287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A3945E-E3ED-6552-8C21-712E0D624E93}"/>
              </a:ext>
            </a:extLst>
          </p:cNvPr>
          <p:cNvSpPr txBox="1"/>
          <p:nvPr/>
        </p:nvSpPr>
        <p:spPr>
          <a:xfrm>
            <a:off x="6234488" y="4071132"/>
            <a:ext cx="467232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Barbara Long</a:t>
            </a:r>
            <a:r>
              <a:rPr lang="en-US" sz="2400">
                <a:solidFill>
                  <a:schemeClr val="bg1"/>
                </a:solidFill>
              </a:rPr>
              <a:t>,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>
                <a:solidFill>
                  <a:schemeClr val="bg1"/>
                </a:solidFill>
              </a:rPr>
              <a:t>CPA, CIA, CGMA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TCCWB Treasurer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AD2D2-FDD7-B8C5-36D0-88F207D97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artoon of a child holding a check&#10;&#10;AI-generated content may be incorrect.">
            <a:extLst>
              <a:ext uri="{FF2B5EF4-FFF2-40B4-BE49-F238E27FC236}">
                <a16:creationId xmlns:a16="http://schemas.microsoft.com/office/drawing/2014/main" id="{E974B77F-32D8-B58A-4CCF-CCFDA5A9B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707" y="2347144"/>
            <a:ext cx="2463118" cy="19148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EC8E2F-0A88-6E7B-90D4-56EAF46B7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68647"/>
            <a:ext cx="8987790" cy="772600"/>
          </a:xfrm>
        </p:spPr>
        <p:txBody>
          <a:bodyPr/>
          <a:lstStyle/>
          <a:p>
            <a:r>
              <a:rPr lang="en-US" dirty="0"/>
              <a:t>PITFALLS AND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B71AF-91D0-61C3-6127-F4985C078A1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9925953" cy="3597470"/>
          </a:xfrm>
        </p:spPr>
        <p:txBody>
          <a:bodyPr vert="horz" lIns="0" tIns="45720" rIns="0" bIns="0" rtlCol="0" anchor="t"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Easiest way to lose credibility – not handling funds correctly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Have dual control over funds to prevent theft of fraud</a:t>
            </a:r>
          </a:p>
          <a:p>
            <a:pPr marL="626110" lvl="1" indent="-342900"/>
            <a:r>
              <a:rPr lang="en-US" dirty="0"/>
              <a:t>No one person should handle any transaction from start to finish</a:t>
            </a:r>
            <a:endParaRPr lang="en-US"/>
          </a:p>
          <a:p>
            <a:pPr marL="626110" lvl="1" indent="-342900"/>
            <a:r>
              <a:rPr lang="en-US" dirty="0"/>
              <a:t>Consider requiring two signatures on checks</a:t>
            </a:r>
            <a:endParaRPr lang="en-US"/>
          </a:p>
          <a:p>
            <a:pPr marL="626110" lvl="1" indent="-342900"/>
            <a:r>
              <a:rPr lang="en-US" dirty="0"/>
              <a:t>Someone should </a:t>
            </a:r>
            <a:r>
              <a:rPr lang="en-US"/>
              <a:t>receive and </a:t>
            </a:r>
            <a:r>
              <a:rPr lang="en-US" dirty="0"/>
              <a:t>review bank statements other than the person writing the checks or making deposits</a:t>
            </a:r>
            <a:endParaRPr lang="en-US"/>
          </a:p>
          <a:p>
            <a:pPr marL="626110" lvl="1" indent="-342900"/>
            <a:r>
              <a:rPr lang="en-US" dirty="0"/>
              <a:t>A good resource is the National Council of Nonprofits  </a:t>
            </a:r>
            <a:r>
              <a:rPr lang="en-US" dirty="0">
                <a:hlinkClick r:id="rId4"/>
              </a:rPr>
              <a:t>https://www.councilofnonprofits.org/running-nonprofit/administration-and-financial-management/internal-control-nonprofits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5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B5713-18CF-8B5E-D375-6D0AA2AE7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C48E99-6A5C-A382-C3DC-CF09F61F2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52" y="1172462"/>
            <a:ext cx="11349401" cy="824985"/>
          </a:xfrm>
        </p:spPr>
        <p:txBody>
          <a:bodyPr/>
          <a:lstStyle/>
          <a:p>
            <a:r>
              <a:rPr lang="en-US" dirty="0"/>
              <a:t>PITFALLS AND BEST </a:t>
            </a:r>
            <a:r>
              <a:rPr lang="en-US"/>
              <a:t>PRACTICES</a:t>
            </a:r>
            <a:r>
              <a:rPr lang="en-US" dirty="0"/>
              <a:t> </a:t>
            </a:r>
            <a:r>
              <a:rPr lang="en-US" sz="3200" b="0" dirty="0"/>
              <a:t>– (continued)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F995CA-3547-C9BE-53E1-B7E6218365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9782" y="2151686"/>
            <a:ext cx="6400399" cy="4184896"/>
          </a:xfrm>
        </p:spPr>
        <p:txBody>
          <a:bodyPr vert="horz" lIns="0" tIns="228600" rIns="0" bIns="0" rtlCol="0" anchor="t">
            <a:normAutofit lnSpcReduction="10000"/>
          </a:bodyPr>
          <a:lstStyle/>
          <a:p>
            <a:pPr marL="283210" indent="-283210"/>
            <a:r>
              <a:rPr lang="en-US" sz="2100"/>
              <a:t>Establish approval procedures for expenditures and follow them</a:t>
            </a:r>
          </a:p>
          <a:p>
            <a:pPr marL="283210" indent="-283210"/>
            <a:r>
              <a:rPr lang="en-US" sz="2100"/>
              <a:t>Keep accurate records</a:t>
            </a:r>
          </a:p>
          <a:p>
            <a:pPr marL="283210" indent="-283210"/>
            <a:r>
              <a:rPr lang="en-US" sz="2100"/>
              <a:t>Be transparent about how donations are used</a:t>
            </a:r>
            <a:endParaRPr lang="en-US"/>
          </a:p>
          <a:p>
            <a:pPr marL="283210" indent="-283210"/>
            <a:r>
              <a:rPr lang="en-US" dirty="0"/>
              <a:t>Board members </a:t>
            </a:r>
            <a:r>
              <a:rPr lang="en-US" b="1" dirty="0"/>
              <a:t>may not </a:t>
            </a:r>
            <a:r>
              <a:rPr lang="en-US" dirty="0"/>
              <a:t>receive a salary, but </a:t>
            </a:r>
            <a:r>
              <a:rPr lang="en-US" b="1" dirty="0"/>
              <a:t>can be reimbursed </a:t>
            </a:r>
            <a:r>
              <a:rPr lang="en-US" dirty="0"/>
              <a:t>for expenses incurred on behalf of the board</a:t>
            </a:r>
            <a:endParaRPr lang="en-US"/>
          </a:p>
          <a:p>
            <a:pPr marL="283210" indent="-283210"/>
            <a:r>
              <a:rPr lang="en-US" dirty="0"/>
              <a:t>All 501(c)(3) organizations are required to file an annual report (see reporting requirements at </a:t>
            </a:r>
            <a:r>
              <a:rPr lang="en-US" dirty="0">
                <a:hlinkClick r:id="rId3"/>
              </a:rPr>
              <a:t>www.irs.gov/charities</a:t>
            </a:r>
            <a:endParaRPr lang="en-US"/>
          </a:p>
          <a:p>
            <a:pPr marL="283210" indent="-283210"/>
            <a:r>
              <a:rPr lang="en-US" dirty="0"/>
              <a:t>Stay in touch with County – let them see what you’re doing</a:t>
            </a:r>
            <a:endParaRPr lang="en-US"/>
          </a:p>
          <a:p>
            <a:pPr marL="283210" indent="-283210"/>
            <a:endParaRPr lang="en-US"/>
          </a:p>
          <a:p>
            <a:pPr marL="283210" indent="-283210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B21DD03-C6CD-54AC-2F11-D812F279F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ECFC546-DE3E-A6CD-782C-D6487D00F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7A9ABB8-226C-5068-E4D6-1B7C81FCA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EB90975-D34A-5EB2-94BA-DE43D9E5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2" name="Picture 1" descr="A person holding a large pile of papers&#10;&#10;AI-generated content may be incorrect.">
            <a:extLst>
              <a:ext uri="{FF2B5EF4-FFF2-40B4-BE49-F238E27FC236}">
                <a16:creationId xmlns:a16="http://schemas.microsoft.com/office/drawing/2014/main" id="{0FBA7A13-5B6F-B12F-355E-E58C636B9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5422" y="3019122"/>
            <a:ext cx="2712094" cy="24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30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687E0-6D6F-BAAD-8425-E481BAB6E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88B8A1-4CD1-C4C9-83E1-84A3200D0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52" y="1172462"/>
            <a:ext cx="11349401" cy="824985"/>
          </a:xfrm>
        </p:spPr>
        <p:txBody>
          <a:bodyPr/>
          <a:lstStyle/>
          <a:p>
            <a:r>
              <a:rPr lang="en-US"/>
              <a:t>PITFALLS AND BEST PRACTICES </a:t>
            </a:r>
            <a:r>
              <a:rPr lang="en-US" sz="3200" b="0"/>
              <a:t>– (continued)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6ABEE0-BE3B-3950-A001-DBB4EDBF77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20062" y="2248143"/>
            <a:ext cx="9660600" cy="4503199"/>
          </a:xfrm>
        </p:spPr>
        <p:txBody>
          <a:bodyPr vert="horz" lIns="0" tIns="228600" rIns="0" bIns="0" rtlCol="0" anchor="t">
            <a:normAutofit/>
          </a:bodyPr>
          <a:lstStyle/>
          <a:p>
            <a:pPr marL="283210" indent="-283210"/>
            <a:r>
              <a:rPr lang="en-US" sz="1800"/>
              <a:t>Increase your board’s visibility in the community and expand donor base</a:t>
            </a:r>
          </a:p>
          <a:p>
            <a:pPr lvl="1" indent="-283210"/>
            <a:r>
              <a:rPr lang="en-US" sz="1800"/>
              <a:t>Set up a booth at local events</a:t>
            </a:r>
          </a:p>
          <a:p>
            <a:pPr lvl="1" indent="-283210"/>
            <a:r>
              <a:rPr lang="en-US" sz="1800"/>
              <a:t>Organize events and activities to connect with current and potential donors</a:t>
            </a:r>
          </a:p>
          <a:p>
            <a:pPr lvl="1" indent="-283210"/>
            <a:r>
              <a:rPr lang="en-US" sz="1800"/>
              <a:t>Engage with community on social media</a:t>
            </a:r>
          </a:p>
          <a:p>
            <a:pPr lvl="1" indent="-283210"/>
            <a:r>
              <a:rPr lang="en-US" sz="1800"/>
              <a:t>Speak at civic club meetings</a:t>
            </a:r>
          </a:p>
          <a:p>
            <a:pPr lvl="1" indent="-283210"/>
            <a:r>
              <a:rPr lang="en-US" sz="1800"/>
              <a:t>Agree to interviews with local radio or television stations</a:t>
            </a:r>
          </a:p>
          <a:p>
            <a:pPr marL="283210" indent="-283210"/>
            <a:r>
              <a:rPr lang="en-US" sz="1800"/>
              <a:t>Consider different types of fundraisers</a:t>
            </a:r>
          </a:p>
          <a:p>
            <a:pPr marL="283210" indent="-283210"/>
            <a:r>
              <a:rPr lang="en-US" sz="1800"/>
              <a:t>Remember to show appreciation to your donors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1D3E9C-E8B8-1ED2-3F67-7454F1484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652CD01-E422-BBCF-2DCF-31C92D9DB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01C0A7B-23D6-E4A4-0025-2607FEBCF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31EB24F-276D-F600-98FF-793E2377E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9" name="Picture 8" descr="A group of people holding hands&#10;&#10;AI-generated content may be incorrect.">
            <a:extLst>
              <a:ext uri="{FF2B5EF4-FFF2-40B4-BE49-F238E27FC236}">
                <a16:creationId xmlns:a16="http://schemas.microsoft.com/office/drawing/2014/main" id="{C5CE5881-346F-8A0F-4A1E-5FB22B9CD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690" y="4034628"/>
            <a:ext cx="3375654" cy="214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20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C755B-3585-7962-DB52-B7A2AE426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8E10E-B1B3-0E49-0AC4-50B268AE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738" y="5345940"/>
            <a:ext cx="5247804" cy="820028"/>
          </a:xfrm>
        </p:spPr>
        <p:txBody>
          <a:bodyPr/>
          <a:lstStyle/>
          <a:p>
            <a:r>
              <a:rPr lang="en-US" dirty="0"/>
              <a:t>MONEY MATTERS!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685CE-86B5-4089-FACD-5654FA24A99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0190" y="650449"/>
            <a:ext cx="6551059" cy="3355942"/>
          </a:xfrm>
        </p:spPr>
        <p:txBody>
          <a:bodyPr vert="horz" lIns="0" tIns="2743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It’s a means to reach our goal of providing for the needs of our foster children and families, as well as increasing public awareness about child abuse and neglect. </a:t>
            </a:r>
          </a:p>
          <a:p>
            <a:pPr marL="0" indent="0">
              <a:buNone/>
            </a:pPr>
            <a:r>
              <a:rPr lang="en-US" sz="2400" b="1" dirty="0"/>
              <a:t>If we are careful in the use of our money and resources, we will be </a:t>
            </a:r>
            <a:r>
              <a:rPr lang="en-US" sz="2400" b="1"/>
              <a:t>a </a:t>
            </a:r>
            <a:r>
              <a:rPr lang="en-US" sz="2400" b="1" dirty="0"/>
              <a:t>highly respected and trusted community partner.</a:t>
            </a:r>
          </a:p>
          <a:p>
            <a:pPr marL="0" indent="0">
              <a:buNone/>
            </a:pPr>
            <a:r>
              <a:rPr lang="en-US" sz="2400" b="1" dirty="0"/>
              <a:t>It takes a lot less time and effort to keep our community’s trust than to try to gain it back, if it is lost!</a:t>
            </a:r>
          </a:p>
        </p:txBody>
      </p:sp>
      <p:pic>
        <p:nvPicPr>
          <p:cNvPr id="5" name="Picture 4" descr="A group of colorful people holding up letters&#10;&#10;AI-generated content may be incorrect.">
            <a:extLst>
              <a:ext uri="{FF2B5EF4-FFF2-40B4-BE49-F238E27FC236}">
                <a16:creationId xmlns:a16="http://schemas.microsoft.com/office/drawing/2014/main" id="{09B11A4E-CF59-077C-A509-8F8DFDD05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9" y="4086255"/>
            <a:ext cx="3789380" cy="25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87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734F0-2DDD-AF70-F13D-F9E4C1929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4172479"/>
            <a:ext cx="5486400" cy="164592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Barbara Long</a:t>
            </a:r>
            <a:r>
              <a:rPr lang="en-US">
                <a:solidFill>
                  <a:schemeClr val="bg1"/>
                </a:solidFill>
              </a:rPr>
              <a:t>,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CPA, CIA, CGMA</a:t>
            </a:r>
          </a:p>
          <a:p>
            <a:r>
              <a:rPr lang="en-US" sz="2400" dirty="0">
                <a:solidFill>
                  <a:schemeClr val="bg1"/>
                </a:solidFill>
              </a:rPr>
              <a:t>TCCWB Treasurer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www.tccwb.org</a:t>
            </a:r>
          </a:p>
        </p:txBody>
      </p:sp>
      <p:pic>
        <p:nvPicPr>
          <p:cNvPr id="4" name="Picture 3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ACBB5896-3390-8589-43F0-60AACD7C8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317" y="6066531"/>
            <a:ext cx="3429479" cy="6287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CA3629-B0F2-27E6-AE94-D3E4196ADCF4}"/>
              </a:ext>
            </a:extLst>
          </p:cNvPr>
          <p:cNvSpPr txBox="1"/>
          <p:nvPr/>
        </p:nvSpPr>
        <p:spPr>
          <a:xfrm>
            <a:off x="486828" y="2829275"/>
            <a:ext cx="8122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Thank you for Attending Money Matters -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TCCWB All Hands-On Deck Conference 2025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43F30C-D730-8F9E-B6FE-D506C9A5EC0A}"/>
              </a:ext>
            </a:extLst>
          </p:cNvPr>
          <p:cNvSpPr txBox="1"/>
          <p:nvPr/>
        </p:nvSpPr>
        <p:spPr>
          <a:xfrm>
            <a:off x="486828" y="5495233"/>
            <a:ext cx="8122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 link for this PowerPoint Presentation will be available on the TCCWB Website, after the conference under the Members Only Section – Articles – Documents - Handouts &amp; Manuals </a:t>
            </a:r>
          </a:p>
        </p:txBody>
      </p:sp>
      <p:pic>
        <p:nvPicPr>
          <p:cNvPr id="30" name="Picture 29" descr="Silhouettes of children holding up letters&#10;&#10;AI-generated content may be incorrect.">
            <a:extLst>
              <a:ext uri="{FF2B5EF4-FFF2-40B4-BE49-F238E27FC236}">
                <a16:creationId xmlns:a16="http://schemas.microsoft.com/office/drawing/2014/main" id="{267A910C-C576-188E-0935-943800A6B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10" y="410842"/>
            <a:ext cx="3783291" cy="241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5" y="1319753"/>
            <a:ext cx="3271265" cy="717850"/>
          </a:xfrm>
        </p:spPr>
        <p:txBody>
          <a:bodyPr/>
          <a:lstStyle/>
          <a:p>
            <a:r>
              <a:rPr lang="en-US" dirty="0"/>
              <a:t>MONEY MATTERS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tIns="457200"/>
          <a:lstStyle/>
          <a:p>
            <a:r>
              <a:rPr lang="en-US" dirty="0"/>
              <a:t>Sources of funding available</a:t>
            </a:r>
          </a:p>
          <a:p>
            <a:r>
              <a:rPr lang="en-US" dirty="0"/>
              <a:t>Determine options for your board</a:t>
            </a:r>
          </a:p>
          <a:p>
            <a:r>
              <a:rPr lang="en-US" dirty="0"/>
              <a:t>Some donations and Grants require a Separate nonprofit 501(c)(3) board</a:t>
            </a:r>
          </a:p>
          <a:p>
            <a:r>
              <a:rPr lang="en-US" dirty="0"/>
              <a:t>Manage your finances in a responsible way</a:t>
            </a:r>
          </a:p>
        </p:txBody>
      </p:sp>
      <p:pic>
        <p:nvPicPr>
          <p:cNvPr id="9" name="Picture 8" descr="A pile of money on a black background&#10;&#10;AI-generated content may be incorrect.">
            <a:extLst>
              <a:ext uri="{FF2B5EF4-FFF2-40B4-BE49-F238E27FC236}">
                <a16:creationId xmlns:a16="http://schemas.microsoft.com/office/drawing/2014/main" id="{9C2C3703-B03F-AD71-95A0-15EB687D7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9313">
            <a:off x="7899795" y="3818415"/>
            <a:ext cx="2938182" cy="265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BEEF3-FE48-AD6D-C749-D96229D03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8CF624-74E9-5F2F-A70E-F73387B3F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80" y="1140642"/>
            <a:ext cx="2761582" cy="858325"/>
          </a:xfrm>
        </p:spPr>
        <p:txBody>
          <a:bodyPr anchor="b">
            <a:normAutofit/>
          </a:bodyPr>
          <a:lstStyle/>
          <a:p>
            <a:r>
              <a:rPr lang="en-US" dirty="0"/>
              <a:t>BUDGETS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C8F3CC-969A-0810-B98E-956F71E52E2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09917" y="1667413"/>
            <a:ext cx="6838950" cy="3597470"/>
          </a:xfrm>
        </p:spPr>
        <p:txBody>
          <a:bodyPr vert="horz" lIns="0" tIns="45720" rIns="0" bIns="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/>
              <a:t>Define your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/>
              <a:t>Children in care</a:t>
            </a:r>
            <a:endParaRPr lang="en-US" sz="17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/>
              <a:t>Expenses for children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/>
              <a:t>Special requests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/>
              <a:t>Accounting, tax returns, and auditing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/>
              <a:t>No salaries for board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/>
              <a:t>Determine which funding source you will pursue</a:t>
            </a:r>
          </a:p>
          <a:p>
            <a:endParaRPr lang="en-US" sz="17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EA0E81-9879-7807-5C97-9F2C686B9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041038" y="2676525"/>
            <a:ext cx="3597470" cy="3597470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017AB87-E9BD-6578-D8DF-7EC663B53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2AD77F0-561B-D056-A5B8-30F0C3220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7DE6E86-1E05-6023-8EE4-709CCBAA2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5" name="Picture 14" descr="A cartoon of a person looking at a paper&#10;&#10;AI-generated content may be incorrect.">
            <a:extLst>
              <a:ext uri="{FF2B5EF4-FFF2-40B4-BE49-F238E27FC236}">
                <a16:creationId xmlns:a16="http://schemas.microsoft.com/office/drawing/2014/main" id="{36581906-E361-2747-7FE6-496CFDBE5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833" y="3958826"/>
            <a:ext cx="2360143" cy="262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64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633A5-8BE3-D44D-57F3-2EF161376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AB6D40A-2A0A-AF3D-8CF7-3ECD37765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593129"/>
            <a:ext cx="2507255" cy="1234911"/>
          </a:xfrm>
        </p:spPr>
        <p:txBody>
          <a:bodyPr anchor="b">
            <a:normAutofit/>
          </a:bodyPr>
          <a:lstStyle/>
          <a:p>
            <a:r>
              <a:rPr lang="en-US" dirty="0"/>
              <a:t>FUNDING        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442CD-A26D-1761-8CE7-8BC3075BB4E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County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Fundraisers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Other</a:t>
            </a:r>
          </a:p>
        </p:txBody>
      </p:sp>
      <p:pic>
        <p:nvPicPr>
          <p:cNvPr id="13" name="Picture 12" descr="Calculator, pen, compass, money and a paper with graphs printed on it">
            <a:extLst>
              <a:ext uri="{FF2B5EF4-FFF2-40B4-BE49-F238E27FC236}">
                <a16:creationId xmlns:a16="http://schemas.microsoft.com/office/drawing/2014/main" id="{E0C5E4B9-ECB9-1ECC-02AA-9B944513D1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236" r="21013" b="-1"/>
          <a:stretch/>
        </p:blipFill>
        <p:spPr>
          <a:xfrm>
            <a:off x="6096019" y="0"/>
            <a:ext cx="611818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905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D6B2A-40AA-0FFB-77D7-46AB9E3DB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A2E48-FB1C-8C6B-597B-8CF12792D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5" y="1131216"/>
            <a:ext cx="2375082" cy="838986"/>
          </a:xfrm>
        </p:spPr>
        <p:txBody>
          <a:bodyPr/>
          <a:lstStyle/>
          <a:p>
            <a:r>
              <a:rPr lang="en-US" dirty="0"/>
              <a:t>COUNTY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EAE3B-EDC2-EF5F-7C12-AA150EEF9C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5" y="2272069"/>
            <a:ext cx="6788150" cy="3709987"/>
          </a:xfrm>
        </p:spPr>
        <p:txBody>
          <a:bodyPr tIns="457200"/>
          <a:lstStyle/>
          <a:p>
            <a:r>
              <a:rPr lang="en-US" dirty="0"/>
              <a:t>Support levels vary from county to county</a:t>
            </a:r>
          </a:p>
          <a:p>
            <a:r>
              <a:rPr lang="en-US" dirty="0"/>
              <a:t>Some counties expect boards to raise money</a:t>
            </a:r>
          </a:p>
          <a:p>
            <a:r>
              <a:rPr lang="en-US" dirty="0"/>
              <a:t>Contact your county liaison and build a good relationship</a:t>
            </a:r>
          </a:p>
          <a:p>
            <a:r>
              <a:rPr lang="en-US" dirty="0"/>
              <a:t>Define your county’s expectations</a:t>
            </a:r>
          </a:p>
        </p:txBody>
      </p:sp>
      <p:pic>
        <p:nvPicPr>
          <p:cNvPr id="9" name="Picture 8" descr="A building with a flag on top&#10;&#10;AI-generated content may be incorrect.">
            <a:extLst>
              <a:ext uri="{FF2B5EF4-FFF2-40B4-BE49-F238E27FC236}">
                <a16:creationId xmlns:a16="http://schemas.microsoft.com/office/drawing/2014/main" id="{3965661B-65DC-3F20-E8D6-C9916421E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515" y="3429000"/>
            <a:ext cx="3568287" cy="299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59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338606"/>
            <a:ext cx="2364866" cy="698998"/>
          </a:xfrm>
        </p:spPr>
        <p:txBody>
          <a:bodyPr/>
          <a:lstStyle/>
          <a:p>
            <a:r>
              <a:rPr lang="en-US" dirty="0"/>
              <a:t>GRANTS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10648" y="2413254"/>
            <a:ext cx="7810500" cy="3700462"/>
          </a:xfrm>
        </p:spPr>
        <p:txBody>
          <a:bodyPr>
            <a:normAutofit/>
          </a:bodyPr>
          <a:lstStyle/>
          <a:p>
            <a:r>
              <a:rPr lang="en-US" dirty="0"/>
              <a:t>Require a 501(c)(3) status</a:t>
            </a:r>
          </a:p>
          <a:p>
            <a:r>
              <a:rPr lang="en-US" dirty="0"/>
              <a:t>Contact Universities – some grad students can assist</a:t>
            </a:r>
          </a:p>
          <a:p>
            <a:r>
              <a:rPr lang="en-US" dirty="0"/>
              <a:t>Courses in grant writing:</a:t>
            </a:r>
          </a:p>
          <a:p>
            <a:pPr lvl="1"/>
            <a:r>
              <a:rPr lang="en-US" dirty="0"/>
              <a:t>Candid Learning </a:t>
            </a:r>
            <a:r>
              <a:rPr lang="en-US" dirty="0">
                <a:hlinkClick r:id="rId3"/>
              </a:rPr>
              <a:t>https://learning.candid.org/</a:t>
            </a:r>
            <a:r>
              <a:rPr lang="en-US" dirty="0"/>
              <a:t> offers free courses in proposal writing and fundraising.</a:t>
            </a:r>
          </a:p>
          <a:p>
            <a:pPr lvl="1"/>
            <a:r>
              <a:rPr lang="en-US" dirty="0" err="1"/>
              <a:t>NonprofitReady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https://www.nonprofitready.org/</a:t>
            </a:r>
            <a:r>
              <a:rPr lang="en-US" dirty="0"/>
              <a:t> offers free online grant writing classes, as well as other types of training for nonprofits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9" name="Picture 8" descr="A chalkboard with a pen and glasses&#10;&#10;AI-generated content may be incorrect.">
            <a:extLst>
              <a:ext uri="{FF2B5EF4-FFF2-40B4-BE49-F238E27FC236}">
                <a16:creationId xmlns:a16="http://schemas.microsoft.com/office/drawing/2014/main" id="{DDC2DADF-0DA7-EABC-E3E9-F9CAA52F17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774" y="385170"/>
            <a:ext cx="3008616" cy="212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DB591-CB90-DFFA-2775-8627466F8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5F1F6-F1C7-16BA-7FE1-F9A3D36EA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197204"/>
            <a:ext cx="3864518" cy="811191"/>
          </a:xfrm>
        </p:spPr>
        <p:txBody>
          <a:bodyPr/>
          <a:lstStyle/>
          <a:p>
            <a:r>
              <a:rPr lang="en-US" dirty="0"/>
              <a:t>FUNDRAISERS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1018F-C207-95F3-9655-ACEB37FD949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498103"/>
            <a:ext cx="10915768" cy="3775892"/>
          </a:xfrm>
        </p:spPr>
        <p:txBody>
          <a:bodyPr vert="horz" lIns="0" tIns="45720" rIns="0" bIns="0" rtlCol="0" anchor="t">
            <a:normAutofit fontScale="2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8600" dirty="0"/>
              <a:t>Require a 501(c)(3)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8600" dirty="0"/>
              <a:t>Raffles – special rules apply</a:t>
            </a:r>
          </a:p>
          <a:p>
            <a:pPr marL="626110" lvl="1" indent="-342900"/>
            <a:r>
              <a:rPr lang="en-US" sz="8600" dirty="0"/>
              <a:t>No more than four a year</a:t>
            </a:r>
          </a:p>
          <a:p>
            <a:pPr marL="626110" lvl="1" indent="-342900"/>
            <a:r>
              <a:rPr lang="en-US" sz="8600" dirty="0"/>
              <a:t>501(c)(3) must have been in existence for at least three years</a:t>
            </a:r>
          </a:p>
          <a:p>
            <a:pPr marL="626110" lvl="1" indent="-342900"/>
            <a:r>
              <a:rPr lang="en-US" sz="8600" dirty="0"/>
              <a:t>Cash prizes are not allowed</a:t>
            </a:r>
          </a:p>
          <a:p>
            <a:pPr marL="626110" lvl="1" indent="-342900"/>
            <a:r>
              <a:rPr lang="en-US" sz="8600" dirty="0"/>
              <a:t>Certain information is required to be printed on the tickets</a:t>
            </a:r>
          </a:p>
          <a:p>
            <a:pPr lvl="2" indent="-283210"/>
            <a:r>
              <a:rPr lang="en-US" sz="8600" dirty="0"/>
              <a:t>See the Texas Attorney General website for complete details.         </a:t>
            </a:r>
            <a:r>
              <a:rPr lang="en-US" sz="8600" dirty="0">
                <a:hlinkClick r:id="rId3"/>
              </a:rPr>
              <a:t>http://www.texasattorneygeneral.gov/divisions/charitable-trusts/charitable-raffles-and-casinopoker-nights</a:t>
            </a:r>
            <a:endParaRPr lang="en-US" sz="8600" dirty="0"/>
          </a:p>
          <a:p>
            <a:pPr marL="283210" lvl="1" indent="-283210"/>
            <a:endParaRPr lang="en-US" dirty="0"/>
          </a:p>
        </p:txBody>
      </p:sp>
      <p:pic>
        <p:nvPicPr>
          <p:cNvPr id="20" name="Picture 19" descr="A colorful logo with confetti&#10;&#10;AI-generated content may be incorrect.">
            <a:extLst>
              <a:ext uri="{FF2B5EF4-FFF2-40B4-BE49-F238E27FC236}">
                <a16:creationId xmlns:a16="http://schemas.microsoft.com/office/drawing/2014/main" id="{76E25D68-A686-6B8A-8BFB-5064B4788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25" y="928428"/>
            <a:ext cx="3429000" cy="21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6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29B5-1B58-809F-FEA7-B82105E9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59" y="1228725"/>
            <a:ext cx="6130290" cy="800629"/>
          </a:xfrm>
        </p:spPr>
        <p:txBody>
          <a:bodyPr anchor="b">
            <a:normAutofit/>
          </a:bodyPr>
          <a:lstStyle/>
          <a:p>
            <a:r>
              <a:rPr lang="en-US"/>
              <a:t>FUNDRAISERS</a:t>
            </a:r>
            <a:r>
              <a:rPr lang="en-US" dirty="0"/>
              <a:t> </a:t>
            </a:r>
            <a:r>
              <a:rPr lang="en-US" sz="3200" b="0" dirty="0"/>
              <a:t>(continued)</a:t>
            </a:r>
            <a:endParaRPr lang="en-US" b="0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E8CA2D3-7786-B9C8-3918-EAD424E5F86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54155838"/>
              </p:ext>
            </p:extLst>
          </p:nvPr>
        </p:nvGraphicFramePr>
        <p:xfrm>
          <a:off x="6278722" y="2687271"/>
          <a:ext cx="6787747" cy="3708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F96D2CD4-5011-027C-730E-02D6AC4BCE2C}"/>
              </a:ext>
            </a:extLst>
          </p:cNvPr>
          <p:cNvSpPr txBox="1"/>
          <p:nvPr/>
        </p:nvSpPr>
        <p:spPr>
          <a:xfrm>
            <a:off x="594359" y="2425470"/>
            <a:ext cx="7173328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Bingo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Plate Sales – Hamburgers, BBQ, Steaks, </a:t>
            </a:r>
            <a:r>
              <a:rPr lang="en-US" sz="2200" dirty="0" err="1">
                <a:solidFill>
                  <a:schemeClr val="bg1"/>
                </a:solidFill>
              </a:rPr>
              <a:t>etc</a:t>
            </a:r>
            <a:endParaRPr lang="en-US" sz="22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Bake Sales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Yard Sales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Car Wash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Golf Tournament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Walk-a-thon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Charity Auction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T-Shirt Sale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Restaurant Partnerships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Donation Letters</a:t>
            </a:r>
          </a:p>
        </p:txBody>
      </p:sp>
      <p:pic>
        <p:nvPicPr>
          <p:cNvPr id="27" name="Picture 26" descr="A yard sale sign with various items&#10;&#10;AI-generated content may be incorrect.">
            <a:extLst>
              <a:ext uri="{FF2B5EF4-FFF2-40B4-BE49-F238E27FC236}">
                <a16:creationId xmlns:a16="http://schemas.microsoft.com/office/drawing/2014/main" id="{39D54D72-3875-2128-3844-9FB9BD569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843" y="3364628"/>
            <a:ext cx="45148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25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3258C-81C9-82D7-BD7E-E351F8BBD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D72DB1-E61C-D6C7-1E37-F808AD2DD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835" y="1076973"/>
            <a:ext cx="8663940" cy="925830"/>
          </a:xfrm>
        </p:spPr>
        <p:txBody>
          <a:bodyPr/>
          <a:lstStyle/>
          <a:p>
            <a:r>
              <a:rPr lang="en-US" dirty="0"/>
              <a:t>OTHER SOURCES OF REVENUE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043E03-F9CC-03FE-00D2-702041840C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29579" y="2629186"/>
            <a:ext cx="8781461" cy="3700462"/>
          </a:xfrm>
        </p:spPr>
        <p:txBody>
          <a:bodyPr vert="horz" lIns="0" tIns="228600" rIns="0" bIns="0" rtlCol="0" anchor="t">
            <a:normAutofit/>
          </a:bodyPr>
          <a:lstStyle/>
          <a:p>
            <a:pPr marL="283210" indent="-283210"/>
            <a:r>
              <a:rPr lang="en-US"/>
              <a:t>United Way</a:t>
            </a:r>
          </a:p>
          <a:p>
            <a:pPr marL="283210" indent="-283210"/>
            <a:r>
              <a:rPr lang="en-US" dirty="0"/>
              <a:t>Specialty “Stop Child Abuse” License Plates on the Texas Department of Motor Vehicles website                                  </a:t>
            </a:r>
            <a:r>
              <a:rPr lang="en-US" dirty="0">
                <a:hlinkClick r:id="rId3"/>
              </a:rPr>
              <a:t>https://www.myplates.com/design/personalized/passenger/stop-child-abuse/</a:t>
            </a:r>
            <a:endParaRPr lang="en-US"/>
          </a:p>
          <a:p>
            <a:pPr marL="283210" indent="-283210"/>
            <a:r>
              <a:rPr lang="en-US" dirty="0"/>
              <a:t>County jury service donations</a:t>
            </a:r>
            <a:endParaRPr lang="en-US"/>
          </a:p>
          <a:p>
            <a:pPr marL="283210" indent="-283210"/>
            <a:r>
              <a:rPr lang="en-US" dirty="0"/>
              <a:t>Unsolicited </a:t>
            </a:r>
            <a:r>
              <a:rPr lang="en-US"/>
              <a:t>donations</a:t>
            </a:r>
            <a:r>
              <a:rPr lang="en-US" dirty="0"/>
              <a:t> and </a:t>
            </a:r>
            <a:r>
              <a:rPr lang="en-US"/>
              <a:t>memorials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8591C8-143F-EA18-09E6-129F63AED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7241103-8957-4195-07AD-B2DFDF4F1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EE2B3C1-445D-6AB0-D5EE-F2C9D2029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A457BC4-FA1A-C624-AEDD-8D9862C54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4" name="Picture 3" descr="A license plate with a hand print&#10;&#10;AI-generated content may be incorrect.">
            <a:extLst>
              <a:ext uri="{FF2B5EF4-FFF2-40B4-BE49-F238E27FC236}">
                <a16:creationId xmlns:a16="http://schemas.microsoft.com/office/drawing/2014/main" id="{4D156CCC-A346-A81E-DAE8-5D375E8E7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09" y="4621082"/>
            <a:ext cx="3844159" cy="1957282"/>
          </a:xfrm>
          <a:prstGeom prst="rect">
            <a:avLst/>
          </a:prstGeom>
        </p:spPr>
      </p:pic>
      <p:pic>
        <p:nvPicPr>
          <p:cNvPr id="6" name="Picture 5" descr="A close-up of a hand putting a person in a suit&#10;&#10;AI-generated content may be incorrect.">
            <a:extLst>
              <a:ext uri="{FF2B5EF4-FFF2-40B4-BE49-F238E27FC236}">
                <a16:creationId xmlns:a16="http://schemas.microsoft.com/office/drawing/2014/main" id="{B28008F2-DDB9-B5FD-E479-6343E6591B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388437"/>
            <a:ext cx="3113398" cy="173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407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4B194E-8B30-4377-8C59-ECFB902D2A26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http://schemas.microsoft.com/office/infopath/2007/PartnerControls"/>
    <ds:schemaRef ds:uri="230e9df3-be65-4c73-a93b-d1236ebd677e"/>
    <ds:schemaRef ds:uri="71af3243-3dd4-4a8d-8c0d-dd76da1f02a5"/>
    <ds:schemaRef ds:uri="http://www.w3.org/XML/1998/namespace"/>
    <ds:schemaRef ds:uri="http://schemas.microsoft.com/sharepoint/v3"/>
    <ds:schemaRef ds:uri="http://purl.org/dc/terms/"/>
    <ds:schemaRef ds:uri="http://purl.org/dc/elements/1.1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</TotalTime>
  <Words>733</Words>
  <Application>Microsoft Office PowerPoint</Application>
  <PresentationFormat>Widescreen</PresentationFormat>
  <Paragraphs>106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Franklin Gothic Book</vt:lpstr>
      <vt:lpstr>Franklin Gothic Demi</vt:lpstr>
      <vt:lpstr>Wingdings</vt:lpstr>
      <vt:lpstr>Custom</vt:lpstr>
      <vt:lpstr>MONEY    MATTERS</vt:lpstr>
      <vt:lpstr>MONEY MATTERS</vt:lpstr>
      <vt:lpstr>BUDGETS</vt:lpstr>
      <vt:lpstr>FUNDING         SOURCES</vt:lpstr>
      <vt:lpstr>COUNTY</vt:lpstr>
      <vt:lpstr>GRANTS</vt:lpstr>
      <vt:lpstr>FUNDRAISERS</vt:lpstr>
      <vt:lpstr>FUNDRAISERS (continued)</vt:lpstr>
      <vt:lpstr>OTHER SOURCES OF REVENUE</vt:lpstr>
      <vt:lpstr>PITFALLS AND BEST PRACTICES</vt:lpstr>
      <vt:lpstr>PITFALLS AND BEST PRACTICES – (continued)</vt:lpstr>
      <vt:lpstr>PITFALLS AND BEST PRACTICES – (continued)</vt:lpstr>
      <vt:lpstr>MONEY MATTERS!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Diane Anderson - Glover</dc:creator>
  <cp:lastModifiedBy>Diane Anderson - Glover</cp:lastModifiedBy>
  <cp:revision>2</cp:revision>
  <dcterms:created xsi:type="dcterms:W3CDTF">2025-02-21T12:59:10Z</dcterms:created>
  <dcterms:modified xsi:type="dcterms:W3CDTF">2025-03-05T14:38:54Z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